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Lst>
  <p:sldIdLst>
    <p:sldId id="256" r:id="rId10"/>
    <p:sldId id="257" r:id="rId11"/>
    <p:sldId id="258" r:id="rId12"/>
    <p:sldId id="259" r:id="rId13"/>
    <p:sldId id="260"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61" r:id="rId3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540" y="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8" Type="http://schemas.openxmlformats.org/officeDocument/2006/relationships/slideMaster" Target="slideMasters/slideMaster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AA6D07B8-D181-40B4-8703-9EC75F4792E0}" type="datetimeFigureOut">
              <a:rPr lang="es-CO" smtClean="0"/>
              <a:t>6/06/2018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1133285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A6D07B8-D181-40B4-8703-9EC75F4792E0}" type="datetimeFigureOut">
              <a:rPr lang="es-CO" smtClean="0"/>
              <a:t>6/06/2018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1433648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AA6D07B8-D181-40B4-8703-9EC75F4792E0}" type="datetimeFigureOut">
              <a:rPr lang="es-CO" smtClean="0"/>
              <a:t>6/06/2018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773439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A6D07B8-D181-40B4-8703-9EC75F4792E0}" type="datetimeFigureOut">
              <a:rPr lang="es-CO" smtClean="0"/>
              <a:t>6/06/2018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1337004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A6D07B8-D181-40B4-8703-9EC75F4792E0}" type="datetimeFigureOut">
              <a:rPr lang="es-CO" smtClean="0"/>
              <a:t>6/06/2018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1631697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A6D07B8-D181-40B4-8703-9EC75F4792E0}" type="datetimeFigureOut">
              <a:rPr lang="es-CO" smtClean="0"/>
              <a:t>6/06/2018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2865991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A6D07B8-D181-40B4-8703-9EC75F4792E0}" type="datetimeFigureOut">
              <a:rPr lang="es-CO" smtClean="0"/>
              <a:t>6/06/2018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3582405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AA6D07B8-D181-40B4-8703-9EC75F4792E0}" type="datetimeFigureOut">
              <a:rPr lang="es-CO" smtClean="0"/>
              <a:t>6/06/2018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392042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AA6D07B8-D181-40B4-8703-9EC75F4792E0}" type="datetimeFigureOut">
              <a:rPr lang="es-CO" smtClean="0"/>
              <a:t>6/06/2018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25834464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A6D07B8-D181-40B4-8703-9EC75F4792E0}" type="datetimeFigureOut">
              <a:rPr lang="es-CO" smtClean="0"/>
              <a:t>6/06/2018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3263646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A6D07B8-D181-40B4-8703-9EC75F4792E0}" type="datetimeFigureOut">
              <a:rPr lang="es-CO" smtClean="0"/>
              <a:t>6/06/2018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0E7F087-7806-4C34-9449-929EDDEF5BAF}" type="slidenum">
              <a:rPr lang="es-CO" smtClean="0"/>
              <a:t>‹Nº›</a:t>
            </a:fld>
            <a:endParaRPr lang="es-CO"/>
          </a:p>
        </p:txBody>
      </p:sp>
    </p:spTree>
    <p:extLst>
      <p:ext uri="{BB962C8B-B14F-4D97-AF65-F5344CB8AC3E}">
        <p14:creationId xmlns:p14="http://schemas.microsoft.com/office/powerpoint/2010/main" val="1353116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16397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7771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6539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499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8341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79882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37204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71195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14796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4729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72883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45095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83319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826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57540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72746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82193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24804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91254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08299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4411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45417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257877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19297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42465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36221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95555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36789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75021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94900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84051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49399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1156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68091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00404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978983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865663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80892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66766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41729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383902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7943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107607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187581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945586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27151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584381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3506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601063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416934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545043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893057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00796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276032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988533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221208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597218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11175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117586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95901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218511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44778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434331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932952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134570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007520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950154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353107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39066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459381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851822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762587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865496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360043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414475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4348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8274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254205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791211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486132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145556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7597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512880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78369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889481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325349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191626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4243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6D07B8-D181-40B4-8703-9EC75F4792E0}" type="datetimeFigureOut">
              <a:rPr lang="es-CO" smtClean="0"/>
              <a:t>6/06/2018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E7F087-7806-4C34-9449-929EDDEF5BAF}" type="slidenum">
              <a:rPr lang="es-CO" smtClean="0"/>
              <a:t>‹Nº›</a:t>
            </a:fld>
            <a:endParaRPr lang="es-CO"/>
          </a:p>
        </p:txBody>
      </p:sp>
    </p:spTree>
    <p:extLst>
      <p:ext uri="{BB962C8B-B14F-4D97-AF65-F5344CB8AC3E}">
        <p14:creationId xmlns:p14="http://schemas.microsoft.com/office/powerpoint/2010/main" val="2602025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764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71517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90981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994044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4A3DEF5-9B82-43BC-A5F8-411CD0C09AA2}"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62465C3-BBA2-446F-98B5-518993662E14}"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198988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364486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946929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71875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fontScale="90000"/>
          </a:bodyPr>
          <a:lstStyle/>
          <a:p>
            <a:r>
              <a:rPr lang="es-CO" dirty="0" smtClean="0"/>
              <a:t>SER MIEMBRO DE IGLESIA NO GARANTIZA LA SALVACIÓN</a:t>
            </a:r>
            <a:endParaRPr lang="es-CO" dirty="0"/>
          </a:p>
        </p:txBody>
      </p:sp>
      <p:sp>
        <p:nvSpPr>
          <p:cNvPr id="3" name="Subtítulo 2"/>
          <p:cNvSpPr>
            <a:spLocks noGrp="1"/>
          </p:cNvSpPr>
          <p:nvPr>
            <p:ph type="subTitle" idx="1"/>
          </p:nvPr>
        </p:nvSpPr>
        <p:spPr/>
        <p:txBody>
          <a:bodyPr/>
          <a:lstStyle/>
          <a:p>
            <a:endParaRPr lang="es-CO"/>
          </a:p>
        </p:txBody>
      </p:sp>
    </p:spTree>
    <p:extLst>
      <p:ext uri="{BB962C8B-B14F-4D97-AF65-F5344CB8AC3E}">
        <p14:creationId xmlns:p14="http://schemas.microsoft.com/office/powerpoint/2010/main" val="17769602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14400" y="483326"/>
            <a:ext cx="10515600" cy="6008913"/>
          </a:xfrm>
          <a:ln>
            <a:headEnd type="none" w="med" len="med"/>
            <a:tailEnd type="none" w="med" len="med"/>
          </a:ln>
          <a:scene3d>
            <a:camera prst="orthographicFront"/>
            <a:lightRig rig="threePt" dir="t"/>
          </a:scene3d>
          <a:sp3d>
            <a:bevelT w="139700" prst="cross"/>
          </a:sp3d>
        </p:spPr>
        <p:style>
          <a:lnRef idx="1">
            <a:schemeClr val="accent3"/>
          </a:lnRef>
          <a:fillRef idx="2">
            <a:schemeClr val="accent3"/>
          </a:fillRef>
          <a:effectRef idx="1">
            <a:schemeClr val="accent3"/>
          </a:effectRef>
          <a:fontRef idx="minor">
            <a:schemeClr val="dk1"/>
          </a:fontRef>
        </p:style>
        <p:txBody>
          <a:bodyPr>
            <a:normAutofit lnSpcReduction="10000"/>
          </a:bodyPr>
          <a:lstStyle/>
          <a:p>
            <a:pPr marL="0" indent="0" algn="ctr">
              <a:buNone/>
            </a:pPr>
            <a:r>
              <a:rPr lang="es-CO" sz="4000" b="1" i="1" dirty="0">
                <a:solidFill>
                  <a:srgbClr val="FF0000"/>
                </a:solidFill>
                <a:latin typeface="Algerian" panose="04020705040A02060702" pitchFamily="82" charset="0"/>
              </a:rPr>
              <a:t>Ser miembro de iglesia no garantiza la salvación</a:t>
            </a:r>
          </a:p>
          <a:p>
            <a:pPr marL="0" indent="0" algn="ctr">
              <a:buNone/>
            </a:pPr>
            <a:r>
              <a:rPr lang="es-CO" sz="4000" b="1" dirty="0" smtClean="0"/>
              <a:t>PARA SER SALVO DEBES PERMANECER EN CRISTO</a:t>
            </a:r>
          </a:p>
          <a:p>
            <a:pPr marL="0" indent="0" algn="ctr">
              <a:buNone/>
            </a:pPr>
            <a:endParaRPr lang="es-CO" sz="3600" dirty="0" smtClean="0"/>
          </a:p>
          <a:p>
            <a:pPr marL="0" indent="0" algn="ctr">
              <a:buNone/>
            </a:pPr>
            <a:r>
              <a:rPr lang="es-CO" sz="3600" dirty="0" smtClean="0"/>
              <a:t>“Es </a:t>
            </a:r>
            <a:r>
              <a:rPr lang="es-CO" sz="3600" dirty="0"/>
              <a:t>una solemne declaración la que hago a la iglesia, de que ni uno de cada veinte de aquellos cuyos nombres están registrados en los libros de la iglesia se halla preparado para terminar su historia terrenal, y que estaría tan ciertamente sin Dios y sin esperanza en el mundo como el pecador </a:t>
            </a:r>
            <a:r>
              <a:rPr lang="es-CO" sz="3600" dirty="0" smtClean="0"/>
              <a:t>común”</a:t>
            </a:r>
          </a:p>
          <a:p>
            <a:pPr marL="0" indent="0" algn="ctr">
              <a:buNone/>
            </a:pPr>
            <a:r>
              <a:rPr lang="es-CO" dirty="0" smtClean="0">
                <a:solidFill>
                  <a:srgbClr val="FF0000"/>
                </a:solidFill>
              </a:rPr>
              <a:t>Servicio </a:t>
            </a:r>
            <a:r>
              <a:rPr lang="es-CO" dirty="0">
                <a:solidFill>
                  <a:srgbClr val="FF0000"/>
                </a:solidFill>
              </a:rPr>
              <a:t>Cristiano Eficaz, 52 (1893). </a:t>
            </a:r>
          </a:p>
        </p:txBody>
      </p:sp>
      <p:sp>
        <p:nvSpPr>
          <p:cNvPr id="4" name="Menos 3"/>
          <p:cNvSpPr/>
          <p:nvPr/>
        </p:nvSpPr>
        <p:spPr>
          <a:xfrm flipV="1">
            <a:off x="3402150" y="2036717"/>
            <a:ext cx="4833256" cy="326572"/>
          </a:xfrm>
          <a:prstGeom prst="mathMinus">
            <a:avLst/>
          </a:prstGeom>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ángulo 1"/>
          <p:cNvSpPr/>
          <p:nvPr/>
        </p:nvSpPr>
        <p:spPr>
          <a:xfrm>
            <a:off x="1118937" y="6030574"/>
            <a:ext cx="10106526"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1" i="0" u="none" strike="noStrike" kern="1200" cap="none" spc="0" normalizeH="0" baseline="0" noProof="0" dirty="0" smtClean="0">
                <a:ln>
                  <a:noFill/>
                </a:ln>
                <a:solidFill>
                  <a:prstClr val="black"/>
                </a:solidFill>
                <a:effectLst/>
                <a:uLnTx/>
                <a:uFillTx/>
                <a:latin typeface="Calibri" panose="020F0502020204030204"/>
                <a:ea typeface="+mn-ea"/>
                <a:cs typeface="+mn-cs"/>
              </a:rPr>
              <a:t>¿SI ESTO LO DIJO EGW EN SU TIEMPO, QUE SE PODRÁ DECIR AHORA?</a:t>
            </a:r>
            <a:endParaRPr kumimoji="0" lang="es-CO"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9482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075611" y="627018"/>
            <a:ext cx="7317377" cy="5314814"/>
          </a:xfrm>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a:normAutofit fontScale="92500" lnSpcReduction="10000"/>
          </a:bodyPr>
          <a:lstStyle/>
          <a:p>
            <a:pPr marL="0" indent="0" algn="ctr">
              <a:buNone/>
            </a:pPr>
            <a:r>
              <a:rPr lang="es-CO" sz="3600" dirty="0" smtClean="0"/>
              <a:t>“</a:t>
            </a:r>
            <a:r>
              <a:rPr lang="es-CO" sz="3600" b="1" dirty="0" smtClean="0"/>
              <a:t>Aquellos </a:t>
            </a:r>
            <a:r>
              <a:rPr lang="es-CO" sz="3600" b="1" dirty="0"/>
              <a:t>que han tenido oportunidades de oír y recibir la verdad y que se han unido a la Iglesia Adventista del Séptimo Día, llamándose el pueblo de Dios que guarda los mandamientos, y que sin embargo no poseen más vitalidad ni consagración a Dios que las iglesias nominales, recibirán las plagas de Dios tan ciertamente como las iglesias que se oponen a la ley </a:t>
            </a:r>
            <a:r>
              <a:rPr lang="es-CO" sz="3600" b="1" dirty="0" smtClean="0"/>
              <a:t>divina”</a:t>
            </a:r>
          </a:p>
          <a:p>
            <a:pPr marL="0" indent="0" algn="ctr">
              <a:buNone/>
            </a:pPr>
            <a:endParaRPr lang="es-CO" dirty="0" smtClean="0"/>
          </a:p>
          <a:p>
            <a:pPr marL="0" indent="0" algn="ctr">
              <a:buNone/>
            </a:pPr>
            <a:r>
              <a:rPr lang="es-CO" b="1" dirty="0" smtClean="0">
                <a:solidFill>
                  <a:srgbClr val="FF0000"/>
                </a:solidFill>
              </a:rPr>
              <a:t>Manuscript </a:t>
            </a:r>
            <a:r>
              <a:rPr lang="es-CO" b="1" dirty="0">
                <a:solidFill>
                  <a:srgbClr val="FF0000"/>
                </a:solidFill>
              </a:rPr>
              <a:t>Releases 19:176, (1898). {EUD92 176.2}</a:t>
            </a:r>
          </a:p>
        </p:txBody>
      </p:sp>
      <p:pic>
        <p:nvPicPr>
          <p:cNvPr id="4" name="Imagen 3"/>
          <p:cNvPicPr>
            <a:picLocks noChangeAspect="1"/>
          </p:cNvPicPr>
          <p:nvPr/>
        </p:nvPicPr>
        <p:blipFill>
          <a:blip r:embed="rId2"/>
          <a:stretch>
            <a:fillRect/>
          </a:stretch>
        </p:blipFill>
        <p:spPr>
          <a:xfrm>
            <a:off x="411207" y="627017"/>
            <a:ext cx="3259455" cy="2455817"/>
          </a:xfrm>
          <a:prstGeom prst="rect">
            <a:avLst/>
          </a:prstGeom>
        </p:spPr>
      </p:pic>
      <p:pic>
        <p:nvPicPr>
          <p:cNvPr id="5" name="Imagen 4"/>
          <p:cNvPicPr>
            <a:picLocks noChangeAspect="1"/>
          </p:cNvPicPr>
          <p:nvPr/>
        </p:nvPicPr>
        <p:blipFill>
          <a:blip r:embed="rId3"/>
          <a:stretch>
            <a:fillRect/>
          </a:stretch>
        </p:blipFill>
        <p:spPr>
          <a:xfrm>
            <a:off x="411207" y="3239589"/>
            <a:ext cx="3259455" cy="2702243"/>
          </a:xfrm>
          <a:prstGeom prst="rect">
            <a:avLst/>
          </a:prstGeom>
        </p:spPr>
      </p:pic>
    </p:spTree>
    <p:extLst>
      <p:ext uri="{BB962C8B-B14F-4D97-AF65-F5344CB8AC3E}">
        <p14:creationId xmlns:p14="http://schemas.microsoft.com/office/powerpoint/2010/main" val="31870375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04949"/>
            <a:ext cx="4138749" cy="3984171"/>
          </a:xfrm>
        </p:spPr>
        <p:txBody>
          <a:bodyPr>
            <a:normAutofit lnSpcReduction="10000"/>
          </a:bodyPr>
          <a:lstStyle/>
          <a:p>
            <a:pPr marL="0" indent="0">
              <a:buNone/>
            </a:pPr>
            <a:r>
              <a:rPr lang="es-CO" sz="3200" b="1" dirty="0"/>
              <a:t>La paja separada del trigo</a:t>
            </a:r>
          </a:p>
          <a:p>
            <a:r>
              <a:rPr lang="es-CO" u="sng" dirty="0"/>
              <a:t>En la iglesia ocurrirán divisiones</a:t>
            </a:r>
            <a:r>
              <a:rPr lang="es-CO" dirty="0"/>
              <a:t>. Se formarán dos grupos. El trigo y la cizaña crecerán juntos hasta el momento de la </a:t>
            </a:r>
            <a:r>
              <a:rPr lang="es-CO" dirty="0" smtClean="0"/>
              <a:t>cosecha. </a:t>
            </a:r>
            <a:r>
              <a:rPr lang="es-CO" dirty="0" smtClean="0">
                <a:solidFill>
                  <a:srgbClr val="FF0000"/>
                </a:solidFill>
              </a:rPr>
              <a:t>Mensajes </a:t>
            </a:r>
            <a:r>
              <a:rPr lang="es-CO" dirty="0">
                <a:solidFill>
                  <a:srgbClr val="FF0000"/>
                </a:solidFill>
              </a:rPr>
              <a:t>Selectos 2:130 (1896). {EUD92 176.3</a:t>
            </a:r>
            <a:r>
              <a:rPr lang="es-CO" dirty="0" smtClean="0">
                <a:solidFill>
                  <a:srgbClr val="FF0000"/>
                </a:solidFill>
              </a:rPr>
              <a:t>}</a:t>
            </a:r>
            <a:endParaRPr lang="es-CO" dirty="0">
              <a:solidFill>
                <a:srgbClr val="FF0000"/>
              </a:solidFill>
            </a:endParaRPr>
          </a:p>
        </p:txBody>
      </p:sp>
      <p:pic>
        <p:nvPicPr>
          <p:cNvPr id="5" name="Imagen 4"/>
          <p:cNvPicPr>
            <a:picLocks noChangeAspect="1"/>
          </p:cNvPicPr>
          <p:nvPr/>
        </p:nvPicPr>
        <p:blipFill>
          <a:blip r:embed="rId2"/>
          <a:stretch>
            <a:fillRect/>
          </a:stretch>
        </p:blipFill>
        <p:spPr>
          <a:xfrm>
            <a:off x="5212080" y="154985"/>
            <a:ext cx="6979919" cy="4599895"/>
          </a:xfrm>
          <a:prstGeom prst="rect">
            <a:avLst/>
          </a:prstGeom>
        </p:spPr>
      </p:pic>
      <p:sp>
        <p:nvSpPr>
          <p:cNvPr id="6" name="Rectángulo 5"/>
          <p:cNvSpPr/>
          <p:nvPr/>
        </p:nvSpPr>
        <p:spPr>
          <a:xfrm>
            <a:off x="1088570" y="4754880"/>
            <a:ext cx="10733315" cy="1815882"/>
          </a:xfrm>
          <a:prstGeom prst="rect">
            <a:avLst/>
          </a:prstGeom>
          <a:scene3d>
            <a:camera prst="orthographicFront"/>
            <a:lightRig rig="threePt" dir="t"/>
          </a:scene3d>
          <a:sp3d>
            <a:bevelT w="139700" h="139700" prst="divot"/>
          </a:sp3d>
        </p:spPr>
        <p:style>
          <a:lnRef idx="1">
            <a:schemeClr val="accent3"/>
          </a:lnRef>
          <a:fillRef idx="2">
            <a:schemeClr val="accent3"/>
          </a:fillRef>
          <a:effectRef idx="1">
            <a:schemeClr val="accent3"/>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Habrá un zarandeo del cedazo. A su tiempo la paja debe ser separada del trigo. Debido a que la iniquidad abunda, el amor de muchos se ha enfriado. Es precisamente el tiempo cuando lo genuino será lo más fuerte. </a:t>
            </a:r>
            <a:r>
              <a:rPr kumimoji="0" lang="es-CO" sz="2800" b="0" i="0" u="none" strike="noStrike" kern="1200" cap="none" spc="0" normalizeH="0" baseline="0" noProof="0" dirty="0">
                <a:ln>
                  <a:noFill/>
                </a:ln>
                <a:solidFill>
                  <a:srgbClr val="FF0000"/>
                </a:solidFill>
                <a:effectLst/>
                <a:uLnTx/>
                <a:uFillTx/>
                <a:latin typeface="Calibri" panose="020F0502020204030204"/>
                <a:ea typeface="+mn-ea"/>
                <a:cs typeface="+mn-cs"/>
              </a:rPr>
              <a:t>Carta 46, 1887. {EUD92 177.1}</a:t>
            </a:r>
          </a:p>
        </p:txBody>
      </p:sp>
    </p:spTree>
    <p:extLst>
      <p:ext uri="{BB962C8B-B14F-4D97-AF65-F5344CB8AC3E}">
        <p14:creationId xmlns:p14="http://schemas.microsoft.com/office/powerpoint/2010/main" val="10011791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800" y="496389"/>
            <a:ext cx="11582400" cy="5680574"/>
          </a:xfrm>
        </p:spPr>
        <p:style>
          <a:lnRef idx="1">
            <a:schemeClr val="accent3"/>
          </a:lnRef>
          <a:fillRef idx="2">
            <a:schemeClr val="accent3"/>
          </a:fillRef>
          <a:effectRef idx="1">
            <a:schemeClr val="accent3"/>
          </a:effectRef>
          <a:fontRef idx="minor">
            <a:schemeClr val="dk1"/>
          </a:fontRef>
        </p:style>
        <p:txBody>
          <a:bodyPr>
            <a:normAutofit/>
          </a:bodyPr>
          <a:lstStyle/>
          <a:p>
            <a:r>
              <a:rPr lang="es-CO" dirty="0" smtClean="0"/>
              <a:t>El </a:t>
            </a:r>
            <a:r>
              <a:rPr lang="es-CO" dirty="0"/>
              <a:t>Señor viene pronto. En cada iglesia debe haber un proceso de purificación y de zarandeo, porque entre nosotros hay hombres impíos que no aman la verdad ni honran a Dios. </a:t>
            </a:r>
            <a:r>
              <a:rPr lang="es-CO" dirty="0">
                <a:solidFill>
                  <a:srgbClr val="FF0000"/>
                </a:solidFill>
              </a:rPr>
              <a:t>RH, 19 de marzo de 1895. {EUD92 177.3</a:t>
            </a:r>
            <a:r>
              <a:rPr lang="es-CO" dirty="0" smtClean="0">
                <a:solidFill>
                  <a:srgbClr val="FF0000"/>
                </a:solidFill>
              </a:rPr>
              <a:t>}</a:t>
            </a:r>
          </a:p>
          <a:p>
            <a:r>
              <a:rPr lang="es-CO" dirty="0"/>
              <a:t>Estamos en el tiempo del zarandeo, en el tiempo en que todo lo que puede ser sacudido será sacudido. El Señor no disculpará a los que conocen la verdad y no obedecen a sus órdenes en palabras y </a:t>
            </a:r>
            <a:r>
              <a:rPr lang="es-CO" dirty="0" smtClean="0"/>
              <a:t>acciones. </a:t>
            </a:r>
            <a:r>
              <a:rPr lang="es-CO" dirty="0" smtClean="0">
                <a:solidFill>
                  <a:srgbClr val="FF0000"/>
                </a:solidFill>
              </a:rPr>
              <a:t>Joyas </a:t>
            </a:r>
            <a:r>
              <a:rPr lang="es-CO" dirty="0">
                <a:solidFill>
                  <a:srgbClr val="FF0000"/>
                </a:solidFill>
              </a:rPr>
              <a:t>de los Testimonios 2:547-548 (1900). {EUD92 177.4}</a:t>
            </a:r>
          </a:p>
          <a:p>
            <a:pPr marL="0" indent="0">
              <a:buNone/>
            </a:pPr>
            <a:endParaRPr lang="es-CO" sz="3200" b="1" dirty="0" smtClean="0"/>
          </a:p>
          <a:p>
            <a:pPr marL="0" indent="0">
              <a:buNone/>
            </a:pPr>
            <a:r>
              <a:rPr lang="es-CO" sz="3200" b="1" dirty="0" smtClean="0"/>
              <a:t>La </a:t>
            </a:r>
            <a:r>
              <a:rPr lang="es-CO" sz="3200" b="1" dirty="0"/>
              <a:t>persecución purifica a la iglesia</a:t>
            </a:r>
          </a:p>
          <a:p>
            <a:r>
              <a:rPr lang="es-CO" dirty="0"/>
              <a:t>La prosperidad contribuye a que ingresen en la iglesia multitudes que meramente profesan la religión. La adversidad las elimina de la </a:t>
            </a:r>
            <a:r>
              <a:rPr lang="es-CO" dirty="0" smtClean="0"/>
              <a:t>iglesia. </a:t>
            </a:r>
            <a:r>
              <a:rPr lang="es-CO" dirty="0" smtClean="0">
                <a:solidFill>
                  <a:srgbClr val="FF0000"/>
                </a:solidFill>
              </a:rPr>
              <a:t>Joyas </a:t>
            </a:r>
            <a:r>
              <a:rPr lang="es-CO" dirty="0">
                <a:solidFill>
                  <a:srgbClr val="FF0000"/>
                </a:solidFill>
              </a:rPr>
              <a:t>de los Testimonios 1:480 (1876). {EUD92 177.5}</a:t>
            </a:r>
          </a:p>
          <a:p>
            <a:endParaRPr lang="es-CO" dirty="0"/>
          </a:p>
          <a:p>
            <a:endParaRPr lang="es-CO" dirty="0"/>
          </a:p>
        </p:txBody>
      </p:sp>
    </p:spTree>
    <p:extLst>
      <p:ext uri="{BB962C8B-B14F-4D97-AF65-F5344CB8AC3E}">
        <p14:creationId xmlns:p14="http://schemas.microsoft.com/office/powerpoint/2010/main" val="19168024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contenido 5"/>
          <p:cNvSpPr>
            <a:spLocks noGrp="1"/>
          </p:cNvSpPr>
          <p:nvPr>
            <p:ph idx="1"/>
          </p:nvPr>
        </p:nvSpPr>
        <p:spPr>
          <a:xfrm>
            <a:off x="838200" y="352334"/>
            <a:ext cx="10515600" cy="2403566"/>
          </a:xfrm>
          <a:scene3d>
            <a:camera prst="orthographicFront"/>
            <a:lightRig rig="threePt" dir="t"/>
          </a:scene3d>
          <a:sp3d>
            <a:bevelT prst="angle"/>
          </a:sp3d>
        </p:spPr>
        <p:style>
          <a:lnRef idx="1">
            <a:schemeClr val="accent3"/>
          </a:lnRef>
          <a:fillRef idx="2">
            <a:schemeClr val="accent3"/>
          </a:fillRef>
          <a:effectRef idx="1">
            <a:schemeClr val="accent3"/>
          </a:effectRef>
          <a:fontRef idx="minor">
            <a:schemeClr val="dk1"/>
          </a:fontRef>
        </p:style>
        <p:txBody>
          <a:bodyPr>
            <a:normAutofit/>
          </a:bodyPr>
          <a:lstStyle/>
          <a:p>
            <a:pPr marL="0" indent="0" algn="ctr">
              <a:buNone/>
            </a:pPr>
            <a:r>
              <a:rPr lang="es-CO" dirty="0"/>
              <a:t>No está lejos el tiempo cuando cada alma será probada. Se nos presionará para aceptar la marca de la bestia. A aquellos que paso a paso hayan cedido a las demandas mundanales y se hayan conformado a las costumbres del mundo, no les resultará difícil ceder a las autoridades imperantes antes que someterse a la burla, los insultos, las amenazas de cárcel y la muerte. </a:t>
            </a:r>
            <a:endParaRPr lang="es-CO" dirty="0">
              <a:solidFill>
                <a:srgbClr val="FF0000"/>
              </a:solidFill>
            </a:endParaRPr>
          </a:p>
        </p:txBody>
      </p:sp>
      <p:sp>
        <p:nvSpPr>
          <p:cNvPr id="7" name="Rectángulo 6"/>
          <p:cNvSpPr/>
          <p:nvPr/>
        </p:nvSpPr>
        <p:spPr>
          <a:xfrm>
            <a:off x="4188823" y="2854962"/>
            <a:ext cx="3814354" cy="397031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La contienda es entre los mandamientos de Dios y los de los hombres. En este tiempo, el oro será separado de la escoria en la iglesia. </a:t>
            </a:r>
            <a:endPar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srgbClr val="FF0000"/>
                </a:solidFill>
                <a:effectLst/>
                <a:uLnTx/>
                <a:uFillTx/>
                <a:latin typeface="Calibri" panose="020F0502020204030204"/>
                <a:ea typeface="+mn-ea"/>
                <a:cs typeface="+mn-cs"/>
              </a:rPr>
              <a:t>Testimonies </a:t>
            </a:r>
            <a:r>
              <a:rPr kumimoji="0" lang="es-CO" sz="2800" b="0" i="0" u="none" strike="noStrike" kern="1200" cap="none" spc="0" normalizeH="0" baseline="0" noProof="0" dirty="0">
                <a:ln>
                  <a:noFill/>
                </a:ln>
                <a:solidFill>
                  <a:srgbClr val="FF0000"/>
                </a:solidFill>
                <a:effectLst/>
                <a:uLnTx/>
                <a:uFillTx/>
                <a:latin typeface="Calibri" panose="020F0502020204030204"/>
                <a:ea typeface="+mn-ea"/>
                <a:cs typeface="+mn-cs"/>
              </a:rPr>
              <a:t>for the Church 5:81 (1882). {EUD92 177.6</a:t>
            </a:r>
            <a:r>
              <a:rPr kumimoji="0" lang="es-CO" sz="2800" b="0" i="0" u="none" strike="noStrike" kern="1200" cap="none" spc="0" normalizeH="0" baseline="0" noProof="0" dirty="0" smtClean="0">
                <a:ln>
                  <a:noFill/>
                </a:ln>
                <a:solidFill>
                  <a:srgbClr val="FF0000"/>
                </a:solidFill>
                <a:effectLst/>
                <a:uLnTx/>
                <a:uFillTx/>
                <a:latin typeface="Calibri" panose="020F0502020204030204"/>
                <a:ea typeface="+mn-ea"/>
                <a:cs typeface="+mn-cs"/>
              </a:rPr>
              <a:t>}</a:t>
            </a:r>
            <a:endParaRPr kumimoji="0" lang="es-CO"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8" name="Imagen 7"/>
          <p:cNvPicPr>
            <a:picLocks noChangeAspect="1"/>
          </p:cNvPicPr>
          <p:nvPr/>
        </p:nvPicPr>
        <p:blipFill>
          <a:blip r:embed="rId2"/>
          <a:stretch>
            <a:fillRect/>
          </a:stretch>
        </p:blipFill>
        <p:spPr>
          <a:xfrm>
            <a:off x="984613" y="3065962"/>
            <a:ext cx="3051810" cy="2877638"/>
          </a:xfrm>
          <a:prstGeom prst="rect">
            <a:avLst/>
          </a:prstGeom>
        </p:spPr>
      </p:pic>
      <p:pic>
        <p:nvPicPr>
          <p:cNvPr id="9" name="Imagen 8"/>
          <p:cNvPicPr>
            <a:picLocks noChangeAspect="1"/>
          </p:cNvPicPr>
          <p:nvPr/>
        </p:nvPicPr>
        <p:blipFill>
          <a:blip r:embed="rId3"/>
          <a:stretch>
            <a:fillRect/>
          </a:stretch>
        </p:blipFill>
        <p:spPr>
          <a:xfrm>
            <a:off x="8155577" y="3065962"/>
            <a:ext cx="3198223" cy="2877638"/>
          </a:xfrm>
          <a:prstGeom prst="rect">
            <a:avLst/>
          </a:prstGeom>
        </p:spPr>
      </p:pic>
      <p:sp>
        <p:nvSpPr>
          <p:cNvPr id="10" name="Rectángulo 9"/>
          <p:cNvSpPr/>
          <p:nvPr/>
        </p:nvSpPr>
        <p:spPr>
          <a:xfrm>
            <a:off x="8703128" y="6036018"/>
            <a:ext cx="2103119"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1" i="0" u="none" strike="noStrike" kern="1200" cap="none" spc="0" normalizeH="0" baseline="0" noProof="0" dirty="0">
                <a:ln>
                  <a:noFill/>
                </a:ln>
                <a:solidFill>
                  <a:prstClr val="black"/>
                </a:solidFill>
                <a:effectLst/>
                <a:uLnTx/>
                <a:uFillTx/>
                <a:latin typeface="Calibri" panose="020F0502020204030204"/>
                <a:ea typeface="+mn-ea"/>
                <a:cs typeface="+mn-cs"/>
              </a:rPr>
              <a:t>Mat </a:t>
            </a:r>
            <a:r>
              <a:rPr kumimoji="0" lang="es-CO" sz="2400" b="1" i="0" u="none" strike="noStrike" kern="1200" cap="none" spc="0" normalizeH="0" baseline="0" noProof="0" dirty="0" smtClean="0">
                <a:ln>
                  <a:noFill/>
                </a:ln>
                <a:solidFill>
                  <a:prstClr val="black"/>
                </a:solidFill>
                <a:effectLst/>
                <a:uLnTx/>
                <a:uFillTx/>
                <a:latin typeface="Calibri" panose="020F0502020204030204"/>
                <a:ea typeface="+mn-ea"/>
                <a:cs typeface="+mn-cs"/>
              </a:rPr>
              <a:t>15:9; 7:21.</a:t>
            </a:r>
            <a:endParaRPr kumimoji="0" lang="es-CO"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ángulo 10"/>
          <p:cNvSpPr/>
          <p:nvPr/>
        </p:nvSpPr>
        <p:spPr>
          <a:xfrm>
            <a:off x="1243184" y="6035529"/>
            <a:ext cx="2534668"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1" i="0" u="none" strike="noStrike" kern="1200" cap="none" spc="0" normalizeH="0" baseline="0" noProof="0" dirty="0">
                <a:ln>
                  <a:noFill/>
                </a:ln>
                <a:solidFill>
                  <a:prstClr val="black"/>
                </a:solidFill>
                <a:effectLst/>
                <a:uLnTx/>
                <a:uFillTx/>
                <a:latin typeface="Calibri" panose="020F0502020204030204"/>
                <a:ea typeface="+mn-ea"/>
                <a:cs typeface="+mn-cs"/>
              </a:rPr>
              <a:t>Ju.14:15; Ap.22:14</a:t>
            </a:r>
          </a:p>
        </p:txBody>
      </p:sp>
    </p:spTree>
    <p:extLst>
      <p:ext uri="{BB962C8B-B14F-4D97-AF65-F5344CB8AC3E}">
        <p14:creationId xmlns:p14="http://schemas.microsoft.com/office/powerpoint/2010/main" val="385510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6701" y="274319"/>
            <a:ext cx="6904808" cy="5107577"/>
          </a:xfrm>
        </p:spPr>
        <p:txBody>
          <a:bodyPr>
            <a:normAutofit lnSpcReduction="10000"/>
          </a:bodyPr>
          <a:lstStyle/>
          <a:p>
            <a:r>
              <a:rPr lang="es-CO" dirty="0"/>
              <a:t>Debido a la falta de persecución, han ingresado en nuestras filas hombres que aparentan estar firmes y tener un cristianismo incuestionable, pero quienes, si la persecución surgiese, se apartarían de </a:t>
            </a:r>
            <a:r>
              <a:rPr lang="es-CO" dirty="0" smtClean="0"/>
              <a:t>nosotros. </a:t>
            </a:r>
            <a:r>
              <a:rPr lang="es-CO" dirty="0" smtClean="0">
                <a:solidFill>
                  <a:srgbClr val="FF0000"/>
                </a:solidFill>
              </a:rPr>
              <a:t>El </a:t>
            </a:r>
            <a:r>
              <a:rPr lang="es-CO" dirty="0">
                <a:solidFill>
                  <a:srgbClr val="FF0000"/>
                </a:solidFill>
              </a:rPr>
              <a:t>Evangelismo, 264-265 (1890). {EUD92 178.1}</a:t>
            </a:r>
          </a:p>
          <a:p>
            <a:r>
              <a:rPr lang="es-CO" dirty="0"/>
              <a:t>Cuando se invalide la ley de Dios la iglesia será zarandeada por pruebas terribles, y una proporción más elevada de la que ahora anticipamos, prestará atención a espíritus seductores y a doctrinas de </a:t>
            </a:r>
            <a:r>
              <a:rPr lang="es-CO" dirty="0" smtClean="0"/>
              <a:t>demonios. </a:t>
            </a:r>
            <a:r>
              <a:rPr lang="es-CO" dirty="0" smtClean="0">
                <a:solidFill>
                  <a:srgbClr val="FF0000"/>
                </a:solidFill>
              </a:rPr>
              <a:t>Mensajes </a:t>
            </a:r>
            <a:r>
              <a:rPr lang="es-CO" dirty="0">
                <a:solidFill>
                  <a:srgbClr val="FF0000"/>
                </a:solidFill>
              </a:rPr>
              <a:t>Selectos 2:422 (1891). {EUD92 178.2</a:t>
            </a:r>
            <a:r>
              <a:rPr lang="es-CO" dirty="0" smtClean="0">
                <a:solidFill>
                  <a:srgbClr val="FF0000"/>
                </a:solidFill>
              </a:rPr>
              <a:t>}</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7315200" y="274319"/>
            <a:ext cx="4573225" cy="4898572"/>
          </a:xfrm>
          <a:prstGeom prst="rect">
            <a:avLst/>
          </a:prstGeom>
        </p:spPr>
      </p:pic>
      <p:sp>
        <p:nvSpPr>
          <p:cNvPr id="5" name="Rectángulo 4"/>
          <p:cNvSpPr/>
          <p:nvPr/>
        </p:nvSpPr>
        <p:spPr>
          <a:xfrm>
            <a:off x="1123407" y="5381896"/>
            <a:ext cx="9784080" cy="138499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800" b="1" i="0" u="none" strike="noStrike" kern="1200" cap="none" spc="0" normalizeH="0" baseline="0" noProof="0" dirty="0" smtClean="0">
                <a:ln>
                  <a:noFill/>
                </a:ln>
                <a:solidFill>
                  <a:prstClr val="black"/>
                </a:solidFill>
                <a:effectLst/>
                <a:uLnTx/>
                <a:uFillTx/>
                <a:latin typeface="Calibri" panose="020F0502020204030204"/>
                <a:ea typeface="+mn-ea"/>
                <a:cs typeface="+mn-cs"/>
              </a:rPr>
              <a:t>Esto </a:t>
            </a:r>
            <a:r>
              <a:rPr kumimoji="0" lang="es-CO" sz="2800" b="1" i="0" u="none" strike="noStrike" kern="1200" cap="none" spc="0" normalizeH="0" baseline="0" noProof="0" dirty="0">
                <a:ln>
                  <a:noFill/>
                </a:ln>
                <a:solidFill>
                  <a:prstClr val="black"/>
                </a:solidFill>
                <a:effectLst/>
                <a:uLnTx/>
                <a:uFillTx/>
                <a:latin typeface="Calibri" panose="020F0502020204030204"/>
                <a:ea typeface="+mn-ea"/>
                <a:cs typeface="+mn-cs"/>
              </a:rPr>
              <a:t>es lo que hace que poco a poco se baya formando el remanente </a:t>
            </a:r>
            <a:r>
              <a:rPr kumimoji="0" lang="es-CO" sz="2800" b="1" i="0" u="none" strike="noStrike" kern="1200" cap="none" spc="0" normalizeH="0" baseline="0" noProof="0" dirty="0" smtClean="0">
                <a:ln>
                  <a:noFill/>
                </a:ln>
                <a:solidFill>
                  <a:prstClr val="black"/>
                </a:solidFill>
                <a:effectLst/>
                <a:uLnTx/>
                <a:uFillTx/>
                <a:latin typeface="Calibri" panose="020F0502020204030204"/>
                <a:ea typeface="+mn-ea"/>
                <a:cs typeface="+mn-cs"/>
              </a:rPr>
              <a:t>fiel que estira poco antes del regreso de Cristo. “Los que hayamos quedado”. </a:t>
            </a:r>
            <a:r>
              <a:rPr kumimoji="0" lang="es-CO" sz="2800" b="1" i="0" u="sng" strike="noStrike" kern="1200" cap="none" spc="0" normalizeH="0" baseline="0" noProof="0" dirty="0" smtClean="0">
                <a:ln>
                  <a:noFill/>
                </a:ln>
                <a:solidFill>
                  <a:prstClr val="black"/>
                </a:solidFill>
                <a:effectLst/>
                <a:uLnTx/>
                <a:uFillTx/>
                <a:latin typeface="Calibri" panose="020F0502020204030204"/>
                <a:ea typeface="+mn-ea"/>
                <a:cs typeface="+mn-cs"/>
              </a:rPr>
              <a:t>(1 Te.4:17)</a:t>
            </a:r>
            <a:endParaRPr kumimoji="0" lang="es-CO" sz="28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1359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800" y="215900"/>
            <a:ext cx="11544300" cy="6354717"/>
          </a:xfrm>
          <a:scene3d>
            <a:camera prst="orthographicFront"/>
            <a:lightRig rig="threePt" dir="t"/>
          </a:scene3d>
          <a:sp3d>
            <a:bevelT w="165100" prst="coolSlant"/>
          </a:sp3d>
        </p:spPr>
        <p:style>
          <a:lnRef idx="1">
            <a:schemeClr val="accent5"/>
          </a:lnRef>
          <a:fillRef idx="2">
            <a:schemeClr val="accent5"/>
          </a:fillRef>
          <a:effectRef idx="1">
            <a:schemeClr val="accent5"/>
          </a:effectRef>
          <a:fontRef idx="minor">
            <a:schemeClr val="dk1"/>
          </a:fontRef>
        </p:style>
        <p:txBody>
          <a:bodyPr>
            <a:normAutofit/>
          </a:bodyPr>
          <a:lstStyle/>
          <a:p>
            <a:pPr marL="0" indent="0">
              <a:buNone/>
            </a:pPr>
            <a:r>
              <a:rPr lang="es-CO" sz="3600" b="1" dirty="0"/>
              <a:t>Los creyentes superficiales renunciarán a la fe</a:t>
            </a:r>
          </a:p>
          <a:p>
            <a:r>
              <a:rPr lang="es-CO" dirty="0"/>
              <a:t>La obra que la iglesia no ha hecho en tiempo de paz y prosperidad, tendrá que hacerla durante una terrible crisis, en las circunstancias más desalentadoras y prohibitivas. Las amonestaciones que la conformidad al mundo ha hecho callar o retener, deberán darse bajo la más fiera oposición de los enemigos de la fe. Y en ese tiempo la clase superficial y conservadora</a:t>
            </a:r>
            <a:r>
              <a:rPr lang="es-CO" dirty="0" smtClean="0"/>
              <a:t>, </a:t>
            </a:r>
            <a:r>
              <a:rPr lang="es-CO" dirty="0"/>
              <a:t>cuya influencia impidió constantemente los progresos de la obra, renunciará a la </a:t>
            </a:r>
            <a:r>
              <a:rPr lang="es-CO" dirty="0" smtClean="0"/>
              <a:t>fe. </a:t>
            </a:r>
            <a:r>
              <a:rPr lang="es-CO" dirty="0" smtClean="0">
                <a:solidFill>
                  <a:srgbClr val="FF0000"/>
                </a:solidFill>
              </a:rPr>
              <a:t>Joyas </a:t>
            </a:r>
            <a:r>
              <a:rPr lang="es-CO" dirty="0">
                <a:solidFill>
                  <a:srgbClr val="FF0000"/>
                </a:solidFill>
              </a:rPr>
              <a:t>de los Testimonios 2:164 (1885). {EUD92 178.3}</a:t>
            </a:r>
          </a:p>
          <a:p>
            <a:endParaRPr lang="es-CO" dirty="0" smtClean="0"/>
          </a:p>
          <a:p>
            <a:r>
              <a:rPr lang="es-CO" dirty="0" smtClean="0"/>
              <a:t>Si </a:t>
            </a:r>
            <a:r>
              <a:rPr lang="es-CO" dirty="0"/>
              <a:t>Satanás ve que el Señor está bendiciendo a su pueblo y preparándolo para que discierna sus engaños, trabajará con su poder maestro para introducir fanatismo por un lado y frío formalismo por el otro, a fin de asegurarse una cosecha de </a:t>
            </a:r>
            <a:r>
              <a:rPr lang="es-CO" dirty="0" smtClean="0"/>
              <a:t>almas. </a:t>
            </a:r>
            <a:r>
              <a:rPr lang="es-CO" dirty="0" smtClean="0">
                <a:solidFill>
                  <a:srgbClr val="FF0000"/>
                </a:solidFill>
              </a:rPr>
              <a:t>Mensajes </a:t>
            </a:r>
            <a:r>
              <a:rPr lang="es-CO" dirty="0">
                <a:solidFill>
                  <a:srgbClr val="FF0000"/>
                </a:solidFill>
              </a:rPr>
              <a:t>Selectos 2:21 (1890). {EUD92 179.1}</a:t>
            </a:r>
          </a:p>
          <a:p>
            <a:endParaRPr lang="es-CO" dirty="0"/>
          </a:p>
        </p:txBody>
      </p:sp>
    </p:spTree>
    <p:extLst>
      <p:ext uri="{BB962C8B-B14F-4D97-AF65-F5344CB8AC3E}">
        <p14:creationId xmlns:p14="http://schemas.microsoft.com/office/powerpoint/2010/main" val="2141238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6700" y="457200"/>
            <a:ext cx="11658600" cy="5852160"/>
          </a:xfrm>
          <a:solidFill>
            <a:schemeClr val="accent6">
              <a:lumMod val="20000"/>
              <a:lumOff val="80000"/>
            </a:schemeClr>
          </a:solidFill>
          <a:scene3d>
            <a:camera prst="orthographicFront"/>
            <a:lightRig rig="threePt" dir="t"/>
          </a:scene3d>
          <a:sp3d>
            <a:bevelT prst="angle"/>
          </a:sp3d>
        </p:spPr>
        <p:txBody>
          <a:bodyPr>
            <a:normAutofit/>
          </a:bodyPr>
          <a:lstStyle/>
          <a:p>
            <a:r>
              <a:rPr lang="es-CO" dirty="0"/>
              <a:t>Aquellos que han tenido privilegios y oportunidades para llegar a comprender cabalmente la verdad, y sin embargo continúan contrarrestando la obra que Dios quisiera haber realizado, serán desechados, porque Dios no acepta el servicio de ninguna persona cuyos intereses están </a:t>
            </a:r>
            <a:r>
              <a:rPr lang="es-CO" dirty="0" smtClean="0"/>
              <a:t>divididos. </a:t>
            </a:r>
            <a:r>
              <a:rPr lang="es-CO" dirty="0" smtClean="0">
                <a:solidFill>
                  <a:srgbClr val="FF0000"/>
                </a:solidFill>
              </a:rPr>
              <a:t>Manuscrito </a:t>
            </a:r>
            <a:r>
              <a:rPr lang="es-CO" dirty="0">
                <a:solidFill>
                  <a:srgbClr val="FF0000"/>
                </a:solidFill>
              </a:rPr>
              <a:t>64, 1898. {EUD92 179.2}</a:t>
            </a:r>
          </a:p>
          <a:p>
            <a:endParaRPr lang="es-CO" dirty="0" smtClean="0"/>
          </a:p>
          <a:p>
            <a:r>
              <a:rPr lang="es-CO" dirty="0" smtClean="0"/>
              <a:t>Cuando </a:t>
            </a:r>
            <a:r>
              <a:rPr lang="es-CO" dirty="0"/>
              <a:t>aumenten las pruebas a nuestro alrededor, se verán en nuestras filas tanto separación como unidad. Algunos que ahora están listos para tomar armas de guerra, en tiempos de verdadero peligro pondrán de manifiesto que no han edificado sobre la roca sólida; cederán a la tentación. Aquellos que han tenido gran luz y preciosos privilegios, pero no los han aprovechado, bajo un pretexto u otro se alejarán de </a:t>
            </a:r>
            <a:r>
              <a:rPr lang="es-CO" dirty="0" smtClean="0"/>
              <a:t>nosotros. </a:t>
            </a:r>
            <a:r>
              <a:rPr lang="es-CO" dirty="0" smtClean="0">
                <a:solidFill>
                  <a:srgbClr val="FF0000"/>
                </a:solidFill>
              </a:rPr>
              <a:t>Testimonies </a:t>
            </a:r>
            <a:r>
              <a:rPr lang="es-CO" dirty="0">
                <a:solidFill>
                  <a:srgbClr val="FF0000"/>
                </a:solidFill>
              </a:rPr>
              <a:t>for the Church 6:400 (1900). {EUD92 179.3}</a:t>
            </a:r>
          </a:p>
        </p:txBody>
      </p:sp>
    </p:spTree>
    <p:extLst>
      <p:ext uri="{BB962C8B-B14F-4D97-AF65-F5344CB8AC3E}">
        <p14:creationId xmlns:p14="http://schemas.microsoft.com/office/powerpoint/2010/main" val="10930205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4000" y="313509"/>
            <a:ext cx="11671300" cy="5863454"/>
          </a:xfr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rmAutofit lnSpcReduction="10000"/>
          </a:bodyPr>
          <a:lstStyle/>
          <a:p>
            <a:r>
              <a:rPr lang="es-CO" dirty="0"/>
              <a:t>El Señor quiere que se repita la proclamación del testimonio directo dado en los años pasados. Desea una renovación espiritual. Las energías espirituales de su pueblo han permanecido adormecidas por mucho tiempo; pero deben resucitar de esa muerte aparente. Por la oración y la confesión de nuestros pecados, debemos preparar el camino del </a:t>
            </a:r>
            <a:r>
              <a:rPr lang="es-CO" dirty="0" smtClean="0"/>
              <a:t>Rey. </a:t>
            </a:r>
            <a:r>
              <a:rPr lang="es-CO" dirty="0" smtClean="0">
                <a:solidFill>
                  <a:srgbClr val="FF0000"/>
                </a:solidFill>
              </a:rPr>
              <a:t>Joyas </a:t>
            </a:r>
            <a:r>
              <a:rPr lang="es-CO" dirty="0">
                <a:solidFill>
                  <a:srgbClr val="FF0000"/>
                </a:solidFill>
              </a:rPr>
              <a:t>de los Testimonios 3:275 (1904). {EUD92 180.2}</a:t>
            </a:r>
          </a:p>
          <a:p>
            <a:pPr marL="0" indent="0">
              <a:buNone/>
            </a:pPr>
            <a:endParaRPr lang="es-CO" sz="3500" b="1" dirty="0" smtClean="0"/>
          </a:p>
          <a:p>
            <a:pPr marL="0" indent="0">
              <a:buNone/>
            </a:pPr>
            <a:r>
              <a:rPr lang="es-CO" sz="3500" b="1" dirty="0" smtClean="0"/>
              <a:t>La </a:t>
            </a:r>
            <a:r>
              <a:rPr lang="es-CO" sz="3500" b="1" dirty="0"/>
              <a:t>crítica injusta causa pérdida de almas</a:t>
            </a:r>
          </a:p>
          <a:p>
            <a:r>
              <a:rPr lang="es-CO" dirty="0"/>
              <a:t>Ha habido y continuará habiendo familias enteras que una vez se regocijaron en la verdad, pero que perderán la fe a causa de las calumnias y las falsedades que les fueron llevadas con respecto a aquellos a quienes han amado y de quienes recibieron dulce consejo. Abrieron su corazón a la siembra de la cizaña; ésta creció en medio del trigo; se fortaleció; la mies de trigo decreció más y más y la preciosa verdad perdió su poder para </a:t>
            </a:r>
            <a:r>
              <a:rPr lang="es-CO" dirty="0" smtClean="0"/>
              <a:t>ellos. </a:t>
            </a:r>
            <a:r>
              <a:rPr lang="es-CO" dirty="0" smtClean="0">
                <a:solidFill>
                  <a:srgbClr val="FF0000"/>
                </a:solidFill>
              </a:rPr>
              <a:t>Testimonios </a:t>
            </a:r>
            <a:r>
              <a:rPr lang="es-CO" dirty="0">
                <a:solidFill>
                  <a:srgbClr val="FF0000"/>
                </a:solidFill>
              </a:rPr>
              <a:t>para los Ministros, 411 (1898). {EUD92 180.3</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95327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6700" y="355600"/>
            <a:ext cx="11772900" cy="6273800"/>
          </a:xfr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pPr marL="0" indent="0">
              <a:buNone/>
            </a:pPr>
            <a:r>
              <a:rPr lang="es-CO" sz="3500" b="1" dirty="0"/>
              <a:t>Las doctrinas falsas desvían a </a:t>
            </a:r>
            <a:r>
              <a:rPr lang="es-CO" sz="3500" b="1" dirty="0" smtClean="0"/>
              <a:t>algunos</a:t>
            </a:r>
          </a:p>
          <a:p>
            <a:r>
              <a:rPr lang="es-CO" dirty="0"/>
              <a:t>La así llamada ciencia y la religión serán colocadas en mutua oposición debido a que hombres finitos no comprenden el poder y la grandeza de Dios. Se me presentaron las siguientes palabras de las Escrituras: “Y de vosotros mismos se levantarán hombres que hablen cosas perversas para arrastrar tras sí a los discípulos”. Hechos 20:30. Esto se verá ciertamente entre el pueblo de </a:t>
            </a:r>
            <a:r>
              <a:rPr lang="es-CO" dirty="0" smtClean="0"/>
              <a:t>Dios. </a:t>
            </a:r>
            <a:r>
              <a:rPr lang="es-CO" dirty="0" smtClean="0">
                <a:solidFill>
                  <a:srgbClr val="FF0000"/>
                </a:solidFill>
              </a:rPr>
              <a:t>El </a:t>
            </a:r>
            <a:r>
              <a:rPr lang="es-CO" dirty="0">
                <a:solidFill>
                  <a:srgbClr val="FF0000"/>
                </a:solidFill>
              </a:rPr>
              <a:t>Evangelismo, 431 (1890). {EUD92 180.4}</a:t>
            </a:r>
          </a:p>
          <a:p>
            <a:r>
              <a:rPr lang="es-CO" dirty="0"/>
              <a:t>Cuando viene el zarandeo, por la introducción de falsas teorías, estos lectores </a:t>
            </a:r>
            <a:r>
              <a:rPr lang="es-CO" u="sng" dirty="0"/>
              <a:t>superficiales</a:t>
            </a:r>
            <a:r>
              <a:rPr lang="es-CO" dirty="0"/>
              <a:t>, que no están anclados en ningún lugar, son como la arena movediza. Se deslizan hacia cualquier posición para acomodar el contenido de sus sentimientos de </a:t>
            </a:r>
            <a:r>
              <a:rPr lang="es-CO" dirty="0" smtClean="0"/>
              <a:t>amargura. </a:t>
            </a:r>
            <a:r>
              <a:rPr lang="es-CO" dirty="0" smtClean="0">
                <a:solidFill>
                  <a:srgbClr val="FF0000"/>
                </a:solidFill>
              </a:rPr>
              <a:t>Testimonios </a:t>
            </a:r>
            <a:r>
              <a:rPr lang="es-CO" dirty="0">
                <a:solidFill>
                  <a:srgbClr val="FF0000"/>
                </a:solidFill>
              </a:rPr>
              <a:t>para los Ministros, 112 (1897). {EUD92 181.1}</a:t>
            </a:r>
          </a:p>
          <a:p>
            <a:r>
              <a:rPr lang="es-CO" dirty="0"/>
              <a:t>No habiendo recibido el amor de la verdad, serán engañados por el enemigo; prestarán atención a espíritus seductores y a doctrinas de demonios, y se apartarán de la </a:t>
            </a:r>
            <a:r>
              <a:rPr lang="es-CO" dirty="0" smtClean="0"/>
              <a:t>fe. </a:t>
            </a:r>
            <a:r>
              <a:rPr lang="es-CO" dirty="0" smtClean="0">
                <a:solidFill>
                  <a:srgbClr val="FF0000"/>
                </a:solidFill>
              </a:rPr>
              <a:t>Testimonies </a:t>
            </a:r>
            <a:r>
              <a:rPr lang="es-CO" dirty="0">
                <a:solidFill>
                  <a:srgbClr val="FF0000"/>
                </a:solidFill>
              </a:rPr>
              <a:t>for the Church 6:401 (1900). {EUD92 181.2}</a:t>
            </a:r>
          </a:p>
          <a:p>
            <a:r>
              <a:rPr lang="es-CO" dirty="0"/>
              <a:t>El enemigo presentará falsas doctrinas, tales como la doctrina de que </a:t>
            </a:r>
            <a:r>
              <a:rPr lang="es-CO" u="sng" dirty="0"/>
              <a:t>no existe un santuario</a:t>
            </a:r>
            <a:r>
              <a:rPr lang="es-CO" dirty="0"/>
              <a:t>. Este es uno de los puntos en los cuales algunos se apartarán de la </a:t>
            </a:r>
            <a:r>
              <a:rPr lang="es-CO" dirty="0" smtClean="0"/>
              <a:t>fe. </a:t>
            </a:r>
            <a:r>
              <a:rPr lang="es-CO" dirty="0" smtClean="0">
                <a:solidFill>
                  <a:srgbClr val="FF0000"/>
                </a:solidFill>
              </a:rPr>
              <a:t>El </a:t>
            </a:r>
            <a:r>
              <a:rPr lang="es-CO" dirty="0">
                <a:solidFill>
                  <a:srgbClr val="FF0000"/>
                </a:solidFill>
              </a:rPr>
              <a:t>Evangelismo, 167 (1905). {EUD92 181.3}</a:t>
            </a:r>
          </a:p>
          <a:p>
            <a:endParaRPr lang="es-CO" dirty="0"/>
          </a:p>
          <a:p>
            <a:endParaRPr lang="es-CO" dirty="0"/>
          </a:p>
        </p:txBody>
      </p:sp>
    </p:spTree>
    <p:extLst>
      <p:ext uri="{BB962C8B-B14F-4D97-AF65-F5344CB8AC3E}">
        <p14:creationId xmlns:p14="http://schemas.microsoft.com/office/powerpoint/2010/main" val="2447760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0500" y="215900"/>
            <a:ext cx="11823700" cy="6451600"/>
          </a:xfrm>
          <a:scene3d>
            <a:camera prst="orthographicFront"/>
            <a:lightRig rig="threePt" dir="t"/>
          </a:scene3d>
          <a:sp3d>
            <a:bevelT/>
          </a:sp3d>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pPr marL="0" indent="0">
              <a:buNone/>
            </a:pPr>
            <a:r>
              <a:rPr lang="es-CO" sz="3300" b="1" dirty="0"/>
              <a:t>El rechazo de los Testimonios conduce a la apostasía</a:t>
            </a:r>
          </a:p>
          <a:p>
            <a:r>
              <a:rPr lang="es-CO" dirty="0"/>
              <a:t>Una cosa es cierta: los adventistas del séptimo día que adoptan su posición bajo la bandera de Satanás, primero abandonarán su fe en las advertencias y reproches contenidos en los testimonios del Espíritu de </a:t>
            </a:r>
            <a:r>
              <a:rPr lang="es-CO" dirty="0" smtClean="0"/>
              <a:t>Dios. </a:t>
            </a:r>
            <a:r>
              <a:rPr lang="es-CO" dirty="0" smtClean="0">
                <a:solidFill>
                  <a:srgbClr val="FF0000"/>
                </a:solidFill>
              </a:rPr>
              <a:t>Mensajes </a:t>
            </a:r>
            <a:r>
              <a:rPr lang="es-CO" dirty="0">
                <a:solidFill>
                  <a:srgbClr val="FF0000"/>
                </a:solidFill>
              </a:rPr>
              <a:t>Selectos 3:93 (1903). {EUD92 181.4}</a:t>
            </a:r>
          </a:p>
          <a:p>
            <a:r>
              <a:rPr lang="es-CO" dirty="0"/>
              <a:t>El último engaño de Satanás se hará para que no tenga efecto el testimonio del Espíritu de Dios. “</a:t>
            </a:r>
            <a:r>
              <a:rPr lang="es-CO" dirty="0">
                <a:latin typeface="Bell MT" panose="02020503060305020303" pitchFamily="18" charset="0"/>
              </a:rPr>
              <a:t>Sin profecía el pueblo será disipado</a:t>
            </a:r>
            <a:r>
              <a:rPr lang="es-CO" dirty="0"/>
              <a:t>”. </a:t>
            </a:r>
            <a:r>
              <a:rPr lang="es-CO" dirty="0">
                <a:solidFill>
                  <a:srgbClr val="FF0000"/>
                </a:solidFill>
              </a:rPr>
              <a:t>Proverbios </a:t>
            </a:r>
            <a:r>
              <a:rPr lang="es-CO" dirty="0" smtClean="0">
                <a:solidFill>
                  <a:srgbClr val="FF0000"/>
                </a:solidFill>
              </a:rPr>
              <a:t>29:18.</a:t>
            </a:r>
            <a:r>
              <a:rPr lang="es-CO" dirty="0" smtClean="0"/>
              <a:t> </a:t>
            </a:r>
            <a:r>
              <a:rPr lang="es-CO" u="sng" dirty="0"/>
              <a:t>Satanás trabajará hábilmente en diferentes formas y mediante diferentes instrumentos para perturbar la confianza del pueblo remanente de Dios en el testimonio </a:t>
            </a:r>
            <a:r>
              <a:rPr lang="es-CO" u="sng" dirty="0" smtClean="0"/>
              <a:t>verdadero</a:t>
            </a:r>
            <a:r>
              <a:rPr lang="es-CO" dirty="0" smtClean="0"/>
              <a:t>. </a:t>
            </a:r>
            <a:r>
              <a:rPr lang="es-CO" dirty="0" smtClean="0">
                <a:solidFill>
                  <a:srgbClr val="FF0000"/>
                </a:solidFill>
              </a:rPr>
              <a:t>Mensajes </a:t>
            </a:r>
            <a:r>
              <a:rPr lang="es-CO" dirty="0">
                <a:solidFill>
                  <a:srgbClr val="FF0000"/>
                </a:solidFill>
              </a:rPr>
              <a:t>Selectos 1:54-55 (1890). {EUD92 181.5}</a:t>
            </a:r>
          </a:p>
          <a:p>
            <a:r>
              <a:rPr lang="es-CO" dirty="0"/>
              <a:t>El enemigo ha hecho esfuerzos magistrales para perturbar la fe de nuestro pueblo en los Testimonios… Esto es precisamente lo que Satanás se propuso que ocurriera, y los que han estado preparando el camino para que la gente no prestara atención a las advertencias y los reproches de los Testimonios del Espíritu de Dios, verán que una ola de errores de toda clase </a:t>
            </a:r>
            <a:r>
              <a:rPr lang="es-CO" dirty="0" smtClean="0"/>
              <a:t>aparecerán. </a:t>
            </a:r>
            <a:r>
              <a:rPr lang="es-CO" dirty="0" smtClean="0">
                <a:solidFill>
                  <a:srgbClr val="FF0000"/>
                </a:solidFill>
              </a:rPr>
              <a:t>Mensajes </a:t>
            </a:r>
            <a:r>
              <a:rPr lang="es-CO" dirty="0">
                <a:solidFill>
                  <a:srgbClr val="FF0000"/>
                </a:solidFill>
              </a:rPr>
              <a:t>Selectos 3:92 (1890). {EUD92 182.1}</a:t>
            </a:r>
          </a:p>
          <a:p>
            <a:r>
              <a:rPr lang="es-CO" dirty="0"/>
              <a:t>Es el plan de Satanás debilitar la fe del pueblo de Dios en los Testimonios. Luego sigue el escepticismo respecto a los puntos vitales de nuestra fe, los pilares de nuestra posición, después la duda hacia las Sagradas Escrituras, y luego la marcha descendente hacia la perdición. Cuando se duda y renuncia a los Testimonios, en los cuales una vez se creyó, Satanás sabe que los engañados no se detendrán allí; redobla sus esfuerzos hasta que los lanza en abierta rebelión, la que se torna incurable y termina en </a:t>
            </a:r>
            <a:r>
              <a:rPr lang="es-CO" dirty="0" smtClean="0"/>
              <a:t>destrucción. </a:t>
            </a:r>
            <a:r>
              <a:rPr lang="es-CO" dirty="0" smtClean="0">
                <a:solidFill>
                  <a:srgbClr val="FF0000"/>
                </a:solidFill>
              </a:rPr>
              <a:t>Testimonies </a:t>
            </a:r>
            <a:r>
              <a:rPr lang="es-CO" dirty="0">
                <a:solidFill>
                  <a:srgbClr val="FF0000"/>
                </a:solidFill>
              </a:rPr>
              <a:t>for the Church 4:211. {EUD92 182.2}</a:t>
            </a:r>
          </a:p>
          <a:p>
            <a:endParaRPr lang="es-CO" dirty="0"/>
          </a:p>
        </p:txBody>
      </p:sp>
    </p:spTree>
    <p:extLst>
      <p:ext uri="{BB962C8B-B14F-4D97-AF65-F5344CB8AC3E}">
        <p14:creationId xmlns:p14="http://schemas.microsoft.com/office/powerpoint/2010/main" val="35333001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4000" y="165100"/>
            <a:ext cx="11709400" cy="6515100"/>
          </a:xfrm>
          <a:scene3d>
            <a:camera prst="orthographicFront"/>
            <a:lightRig rig="threePt" dir="t"/>
          </a:scene3d>
          <a:sp3d>
            <a:bevelT prst="angle"/>
          </a:sp3d>
        </p:spPr>
        <p:style>
          <a:lnRef idx="1">
            <a:schemeClr val="accent3"/>
          </a:lnRef>
          <a:fillRef idx="2">
            <a:schemeClr val="accent3"/>
          </a:fillRef>
          <a:effectRef idx="1">
            <a:schemeClr val="accent3"/>
          </a:effectRef>
          <a:fontRef idx="minor">
            <a:schemeClr val="dk1"/>
          </a:fontRef>
        </p:style>
        <p:txBody>
          <a:bodyPr>
            <a:normAutofit/>
          </a:bodyPr>
          <a:lstStyle/>
          <a:p>
            <a:pPr marL="0" indent="0">
              <a:buNone/>
            </a:pPr>
            <a:r>
              <a:rPr lang="es-CO" sz="3500" b="1" dirty="0"/>
              <a:t>Deserciones entre los dirigentes de iglesia</a:t>
            </a:r>
          </a:p>
          <a:p>
            <a:r>
              <a:rPr lang="es-CO" u="sng" dirty="0"/>
              <a:t>Más de una estrella que hemos admirado por su brillo se apagará entonces en las </a:t>
            </a:r>
            <a:r>
              <a:rPr lang="es-CO" u="sng" dirty="0" smtClean="0"/>
              <a:t>tinieblas</a:t>
            </a:r>
            <a:r>
              <a:rPr lang="es-CO" dirty="0" smtClean="0"/>
              <a:t>. </a:t>
            </a:r>
            <a:r>
              <a:rPr lang="es-CO" dirty="0" smtClean="0">
                <a:solidFill>
                  <a:srgbClr val="FF0000"/>
                </a:solidFill>
              </a:rPr>
              <a:t>La </a:t>
            </a:r>
            <a:r>
              <a:rPr lang="es-CO" dirty="0">
                <a:solidFill>
                  <a:srgbClr val="FF0000"/>
                </a:solidFill>
              </a:rPr>
              <a:t>Historia de Profetas y Reyes, 140 (1914). {EUD92 182.3}</a:t>
            </a:r>
          </a:p>
          <a:p>
            <a:r>
              <a:rPr lang="es-CO" dirty="0"/>
              <a:t>En las escenas finales de la historia de esta tierra, hombres a quienes él [Dios] ha honrado grandemente, imitarán al antiguo Israel… Un abandono de los grandes principios que Cristo ha establecido en sus enseñanzas, la implementación de proyectos humanos, usando las Escrituras para justificar un curso de acción equivocado bajo la operación perversa de Lucifer, confirmarán a los hombres en el error, y la verdad que necesitan para protegerlos de prácticas erróneas se filtrará de su alma, así como el agua de un vaso </a:t>
            </a:r>
            <a:r>
              <a:rPr lang="es-CO" dirty="0" smtClean="0"/>
              <a:t>agrietado. </a:t>
            </a:r>
            <a:r>
              <a:rPr lang="es-CO" dirty="0" err="1" smtClean="0">
                <a:solidFill>
                  <a:srgbClr val="FF0000"/>
                </a:solidFill>
              </a:rPr>
              <a:t>Manuscript</a:t>
            </a:r>
            <a:r>
              <a:rPr lang="es-CO" dirty="0" smtClean="0">
                <a:solidFill>
                  <a:srgbClr val="FF0000"/>
                </a:solidFill>
              </a:rPr>
              <a:t> </a:t>
            </a:r>
            <a:r>
              <a:rPr lang="es-CO" dirty="0" err="1">
                <a:solidFill>
                  <a:srgbClr val="FF0000"/>
                </a:solidFill>
              </a:rPr>
              <a:t>Releases</a:t>
            </a:r>
            <a:r>
              <a:rPr lang="es-CO" dirty="0">
                <a:solidFill>
                  <a:srgbClr val="FF0000"/>
                </a:solidFill>
              </a:rPr>
              <a:t> 13:379, 381 (1904). {EUD92 182.4}</a:t>
            </a:r>
          </a:p>
          <a:p>
            <a:r>
              <a:rPr lang="es-CO" dirty="0"/>
              <a:t>Muchos mostrarán que no son uno con Cristo, que no están muertos al mundo como para que puedan vivir con él; y serán frecuentes las apostasías de hombres que han ocupado cargos de </a:t>
            </a:r>
            <a:r>
              <a:rPr lang="es-CO" dirty="0" smtClean="0"/>
              <a:t>responsabilidad. </a:t>
            </a:r>
            <a:r>
              <a:rPr lang="es-CO" dirty="0" smtClean="0">
                <a:solidFill>
                  <a:srgbClr val="FF0000"/>
                </a:solidFill>
              </a:rPr>
              <a:t>RH</a:t>
            </a:r>
            <a:r>
              <a:rPr lang="es-CO" dirty="0">
                <a:solidFill>
                  <a:srgbClr val="FF0000"/>
                </a:solidFill>
              </a:rPr>
              <a:t>, 11 de septiembre de 1888. {EUD92 183.1}</a:t>
            </a:r>
          </a:p>
          <a:p>
            <a:endParaRPr lang="es-CO" dirty="0"/>
          </a:p>
        </p:txBody>
      </p:sp>
    </p:spTree>
    <p:extLst>
      <p:ext uri="{BB962C8B-B14F-4D97-AF65-F5344CB8AC3E}">
        <p14:creationId xmlns:p14="http://schemas.microsoft.com/office/powerpoint/2010/main" val="33536971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5900" y="317500"/>
            <a:ext cx="11760200" cy="6286500"/>
          </a:xfrm>
          <a:scene3d>
            <a:camera prst="orthographicFront"/>
            <a:lightRig rig="threePt" dir="t"/>
          </a:scene3d>
          <a:sp3d>
            <a:bevelT w="165100" prst="coolSlant"/>
          </a:sp3d>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es-CO" sz="3200" b="1" dirty="0"/>
              <a:t>Los ministros no santificados serán erradicados</a:t>
            </a:r>
          </a:p>
          <a:p>
            <a:r>
              <a:rPr lang="es-CO" dirty="0"/>
              <a:t>El gran asunto que pronto afrontaremos [la imposición de las leyes dominicales], eliminará a todos aquellos a quienes Dios no ha señalado, y </a:t>
            </a:r>
            <a:r>
              <a:rPr lang="es-CO" u="sng" dirty="0"/>
              <a:t>él tendrá un ministerio puro, verdadero, santificado, preparado para la lluvia </a:t>
            </a:r>
            <a:r>
              <a:rPr lang="es-CO" u="sng" dirty="0" smtClean="0"/>
              <a:t>tardía</a:t>
            </a:r>
            <a:r>
              <a:rPr lang="es-CO" dirty="0" smtClean="0"/>
              <a:t>. </a:t>
            </a:r>
            <a:r>
              <a:rPr lang="es-CO" dirty="0" smtClean="0">
                <a:solidFill>
                  <a:srgbClr val="FF0000"/>
                </a:solidFill>
              </a:rPr>
              <a:t>Mensajes </a:t>
            </a:r>
            <a:r>
              <a:rPr lang="es-CO" dirty="0">
                <a:solidFill>
                  <a:srgbClr val="FF0000"/>
                </a:solidFill>
              </a:rPr>
              <a:t>Selectos 3:440 (1886). {EUD92 183.2}</a:t>
            </a:r>
          </a:p>
          <a:p>
            <a:r>
              <a:rPr lang="es-CO" dirty="0"/>
              <a:t>Muchos ocuparán nuestros púlpitos sosteniendo en las manos la antorcha de la falsa profecía encendida por la infernal tea satánica… </a:t>
            </a:r>
            <a:r>
              <a:rPr lang="es-CO" dirty="0">
                <a:solidFill>
                  <a:srgbClr val="FF0000"/>
                </a:solidFill>
              </a:rPr>
              <a:t>{EUD92 183.3}</a:t>
            </a:r>
          </a:p>
          <a:p>
            <a:r>
              <a:rPr lang="es-CO" dirty="0"/>
              <a:t>Algunos que no querrán seguir llevando el </a:t>
            </a:r>
            <a:r>
              <a:rPr lang="es-CO" u="sng" dirty="0"/>
              <a:t>arca</a:t>
            </a:r>
            <a:r>
              <a:rPr lang="es-CO" dirty="0"/>
              <a:t> saldrán de entre nosotros. Pero éstos no podrán levantar vallas para obstruir la verdad; ésta irá hacia adelante y hacia arriba hasta el </a:t>
            </a:r>
            <a:r>
              <a:rPr lang="es-CO" dirty="0" smtClean="0"/>
              <a:t>fin. </a:t>
            </a:r>
            <a:r>
              <a:rPr lang="es-CO" dirty="0" smtClean="0">
                <a:solidFill>
                  <a:srgbClr val="FF0000"/>
                </a:solidFill>
              </a:rPr>
              <a:t>Testimonios </a:t>
            </a:r>
            <a:r>
              <a:rPr lang="es-CO" dirty="0">
                <a:solidFill>
                  <a:srgbClr val="FF0000"/>
                </a:solidFill>
              </a:rPr>
              <a:t>para los Ministros, 409, 411 (1898). {EUD92 183.4}</a:t>
            </a:r>
          </a:p>
          <a:p>
            <a:r>
              <a:rPr lang="es-CO" dirty="0" smtClean="0"/>
              <a:t>Ministros y médicos pueden abandonar la fe, como la Palabra lo dice y los mensajes que Dios ha dado a su sierva declaran que lo harán. </a:t>
            </a:r>
            <a:r>
              <a:rPr lang="es-CO" dirty="0" err="1" smtClean="0">
                <a:solidFill>
                  <a:srgbClr val="FF0000"/>
                </a:solidFill>
              </a:rPr>
              <a:t>Manuscript</a:t>
            </a:r>
            <a:r>
              <a:rPr lang="es-CO" dirty="0" smtClean="0">
                <a:solidFill>
                  <a:srgbClr val="FF0000"/>
                </a:solidFill>
              </a:rPr>
              <a:t> </a:t>
            </a:r>
            <a:r>
              <a:rPr lang="es-CO" dirty="0" err="1">
                <a:solidFill>
                  <a:srgbClr val="FF0000"/>
                </a:solidFill>
              </a:rPr>
              <a:t>Releases</a:t>
            </a:r>
            <a:r>
              <a:rPr lang="es-CO" dirty="0">
                <a:solidFill>
                  <a:srgbClr val="FF0000"/>
                </a:solidFill>
              </a:rPr>
              <a:t> 7:192 (1906). {EUD92 184.1}</a:t>
            </a:r>
          </a:p>
          <a:p>
            <a:endParaRPr lang="es-CO" dirty="0"/>
          </a:p>
        </p:txBody>
      </p:sp>
    </p:spTree>
    <p:extLst>
      <p:ext uri="{BB962C8B-B14F-4D97-AF65-F5344CB8AC3E}">
        <p14:creationId xmlns:p14="http://schemas.microsoft.com/office/powerpoint/2010/main" val="32673640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17500" y="419100"/>
            <a:ext cx="11569700" cy="6464300"/>
          </a:xfrm>
        </p:spPr>
        <p:txBody>
          <a:bodyPr>
            <a:normAutofit lnSpcReduction="10000"/>
          </a:bodyPr>
          <a:lstStyle/>
          <a:p>
            <a:pPr marL="0" indent="0">
              <a:buNone/>
            </a:pPr>
            <a:r>
              <a:rPr lang="es-CO" sz="3200" b="1" dirty="0"/>
              <a:t>Puede parecer que la iglesia está a punto de caer</a:t>
            </a:r>
          </a:p>
          <a:p>
            <a:r>
              <a:rPr lang="es-CO" u="sng" dirty="0"/>
              <a:t>El zarandeo de Dios avienta multitudes como hojas </a:t>
            </a:r>
            <a:r>
              <a:rPr lang="es-CO" u="sng" dirty="0" smtClean="0"/>
              <a:t>secas</a:t>
            </a:r>
            <a:r>
              <a:rPr lang="es-CO" dirty="0" smtClean="0"/>
              <a:t>. </a:t>
            </a:r>
            <a:r>
              <a:rPr lang="es-CO" dirty="0" smtClean="0">
                <a:solidFill>
                  <a:srgbClr val="FF0000"/>
                </a:solidFill>
              </a:rPr>
              <a:t>Joyas </a:t>
            </a:r>
            <a:r>
              <a:rPr lang="es-CO" dirty="0">
                <a:solidFill>
                  <a:srgbClr val="FF0000"/>
                </a:solidFill>
              </a:rPr>
              <a:t>de los Testimonios 1:480 (1876). {EUD92 184.2}</a:t>
            </a:r>
          </a:p>
          <a:p>
            <a:r>
              <a:rPr lang="es-CO" u="sng" dirty="0"/>
              <a:t>La paja será llevada por el viento como una nube</a:t>
            </a:r>
            <a:r>
              <a:rPr lang="es-CO" dirty="0"/>
              <a:t>, aun de lugares donde sólo vemos terrenos de rico </a:t>
            </a:r>
            <a:r>
              <a:rPr lang="es-CO" dirty="0" smtClean="0"/>
              <a:t>trigo. </a:t>
            </a:r>
            <a:r>
              <a:rPr lang="es-CO" dirty="0" smtClean="0">
                <a:solidFill>
                  <a:srgbClr val="FF0000"/>
                </a:solidFill>
              </a:rPr>
              <a:t>Testimonies </a:t>
            </a:r>
            <a:r>
              <a:rPr lang="es-CO" dirty="0">
                <a:solidFill>
                  <a:srgbClr val="FF0000"/>
                </a:solidFill>
              </a:rPr>
              <a:t>for the Church 5:81 (1882). {EUD92 184.3}</a:t>
            </a:r>
          </a:p>
          <a:p>
            <a:r>
              <a:rPr lang="es-CO" dirty="0"/>
              <a:t>Pronto los hijos de Dios serán probados por intensas pruebas, y muchos de aquellos que ahora parecen ser sinceros y fieles resultarán ser vil metal… </a:t>
            </a:r>
            <a:r>
              <a:rPr lang="es-CO" dirty="0">
                <a:solidFill>
                  <a:srgbClr val="FF0000"/>
                </a:solidFill>
              </a:rPr>
              <a:t>{EUD92 184.4}</a:t>
            </a:r>
          </a:p>
          <a:p>
            <a:r>
              <a:rPr lang="es-CO" dirty="0"/>
              <a:t>Cuando la religión de Cristo sea más despreciada, cuando su ley sea más menoscabada, entonces deberá ser más ardiente nuestro celo, y nuestro valor y firmeza más inquebrantables. </a:t>
            </a:r>
            <a:r>
              <a:rPr lang="es-CO" u="sng" dirty="0"/>
              <a:t>El permanecer de pie en defensa de la verdad y la justicia cuando la mayoría nos abandone, el pelear las batallas del Señor cuando los campeones sean pocos, ésta será nuestra prueba</a:t>
            </a:r>
            <a:r>
              <a:rPr lang="es-CO" dirty="0"/>
              <a:t>. En este tiempo, debemos obtener calor de la frialdad de los demás, valor de su cobardía, y lealtad de su </a:t>
            </a:r>
            <a:r>
              <a:rPr lang="es-CO" dirty="0" smtClean="0"/>
              <a:t>traición. </a:t>
            </a:r>
            <a:r>
              <a:rPr lang="es-CO" dirty="0" smtClean="0">
                <a:solidFill>
                  <a:srgbClr val="FF0000"/>
                </a:solidFill>
              </a:rPr>
              <a:t>Joyas </a:t>
            </a:r>
            <a:r>
              <a:rPr lang="es-CO" dirty="0">
                <a:solidFill>
                  <a:srgbClr val="FF0000"/>
                </a:solidFill>
              </a:rPr>
              <a:t>de los Testimonios 2:31 (1882). {EUD92 184.5</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836219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7501"/>
            <a:ext cx="10515600" cy="3619500"/>
          </a:xfr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rmAutofit fontScale="92500"/>
          </a:bodyPr>
          <a:lstStyle/>
          <a:p>
            <a:r>
              <a:rPr lang="es-CO" dirty="0"/>
              <a:t>Puede parecer que la iglesia está por caer, pero no caerá. Ella permanece en pie, mientras los pecadores que hay en </a:t>
            </a:r>
            <a:r>
              <a:rPr lang="es-CO" dirty="0" err="1"/>
              <a:t>Sión</a:t>
            </a:r>
            <a:r>
              <a:rPr lang="es-CO" dirty="0"/>
              <a:t> son tamizados, mientras la paja es separada del trigo precioso. Es una prueba terrible, y sin embargo tiene que ocurrir. </a:t>
            </a:r>
            <a:r>
              <a:rPr lang="es-CO" dirty="0">
                <a:solidFill>
                  <a:srgbClr val="FF0000"/>
                </a:solidFill>
              </a:rPr>
              <a:t>Mensajes Selectos 2:436 (1886). {EUD92 184.6}</a:t>
            </a:r>
          </a:p>
          <a:p>
            <a:r>
              <a:rPr lang="es-CO" dirty="0"/>
              <a:t>Conforme vaya acercándose la tempestad, muchos que profesaron creer en el mensaje del tercer ángel, pero que no fueron santificados por la obediencia a la verdad, abandonarán su fe, e irán a engrosar las filas de la oposición. </a:t>
            </a:r>
            <a:r>
              <a:rPr lang="es-CO" dirty="0">
                <a:solidFill>
                  <a:srgbClr val="FF0000"/>
                </a:solidFill>
              </a:rPr>
              <a:t>Seguridad y Paz en el Conflicto de los Siglos, 666 (1911). {EUD92 185.1} </a:t>
            </a:r>
          </a:p>
        </p:txBody>
      </p:sp>
      <p:sp>
        <p:nvSpPr>
          <p:cNvPr id="4" name="Rectángulo 3"/>
          <p:cNvSpPr/>
          <p:nvPr/>
        </p:nvSpPr>
        <p:spPr>
          <a:xfrm>
            <a:off x="838200" y="4223435"/>
            <a:ext cx="5854700" cy="224676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SEGÚN LA BIBLIA Y EL ESPÍRITU DE PROFECÍA, LOS QUE ABANDONAN LA IGLESIA, NO PERTENECEN AL TRIGO, SINO A LA PAJA, QUE SE LA LLEVA LEJOS EL VIENTO.</a:t>
            </a:r>
            <a:endPar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Imagen 4"/>
          <p:cNvPicPr>
            <a:picLocks noChangeAspect="1"/>
          </p:cNvPicPr>
          <p:nvPr/>
        </p:nvPicPr>
        <p:blipFill>
          <a:blip r:embed="rId2"/>
          <a:stretch>
            <a:fillRect/>
          </a:stretch>
        </p:blipFill>
        <p:spPr>
          <a:xfrm>
            <a:off x="6870701" y="3479800"/>
            <a:ext cx="4483100" cy="3022601"/>
          </a:xfrm>
          <a:prstGeom prst="rect">
            <a:avLst/>
          </a:prstGeom>
        </p:spPr>
      </p:pic>
    </p:spTree>
    <p:extLst>
      <p:ext uri="{BB962C8B-B14F-4D97-AF65-F5344CB8AC3E}">
        <p14:creationId xmlns:p14="http://schemas.microsoft.com/office/powerpoint/2010/main" val="31430137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9400" y="381000"/>
            <a:ext cx="11671300" cy="6210300"/>
          </a:xfr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pPr marL="0" indent="0">
              <a:buNone/>
            </a:pPr>
            <a:r>
              <a:rPr lang="es-CO" sz="3000" b="1" dirty="0"/>
              <a:t>Los fieles de Dios serán dados a conocer</a:t>
            </a:r>
          </a:p>
          <a:p>
            <a:r>
              <a:rPr lang="es-CO" dirty="0"/>
              <a:t>El Señor tiene siervos fieles que en el tiempo de prueba del zarandeo serán dados a conocer. Hay siervos preciosos, ahora en oculto, que no han doblado su rodilla ante Baal. No han tenido la luz que ha estado brillando sobre vosotros con un resplandor intenso. Pero puede ser que el brillo puro de un carácter cristiano genuino se revele bajo una apariencia tosca y no atractiva. Durante el día miramos al cielo, pero no vemos las estrellas. Están allí, fijas en el firmamento, pero el ojo no puede distinguirlas. Durante la noche contemplamos su genuino </a:t>
            </a:r>
            <a:r>
              <a:rPr lang="es-CO" dirty="0" smtClean="0"/>
              <a:t>resplandor. </a:t>
            </a:r>
            <a:r>
              <a:rPr lang="es-CO" dirty="0" smtClean="0">
                <a:solidFill>
                  <a:srgbClr val="FF0000"/>
                </a:solidFill>
              </a:rPr>
              <a:t>Testimonies </a:t>
            </a:r>
            <a:r>
              <a:rPr lang="es-CO" dirty="0">
                <a:solidFill>
                  <a:srgbClr val="FF0000"/>
                </a:solidFill>
              </a:rPr>
              <a:t>for the Church 5:80-81 (1882). {EUD92 185.2}</a:t>
            </a:r>
          </a:p>
          <a:p>
            <a:r>
              <a:rPr lang="es-CO" dirty="0"/>
              <a:t>Siempre que ocurre la persecución, los testigos toman decisiones, ya sea por Cristo o en contra de él. Aquellos que simpatizan con los hombres condenados injustamente, que no muestran encono contra ellos, revelan su afecto por </a:t>
            </a:r>
            <a:r>
              <a:rPr lang="es-CO" dirty="0" smtClean="0"/>
              <a:t>Cristo. </a:t>
            </a:r>
            <a:r>
              <a:rPr lang="es-CO" dirty="0" smtClean="0">
                <a:solidFill>
                  <a:srgbClr val="FF0000"/>
                </a:solidFill>
              </a:rPr>
              <a:t>ST </a:t>
            </a:r>
            <a:r>
              <a:rPr lang="es-CO" dirty="0">
                <a:solidFill>
                  <a:srgbClr val="FF0000"/>
                </a:solidFill>
              </a:rPr>
              <a:t>Febrero 20, 1901. {EUD92 185.3}</a:t>
            </a:r>
          </a:p>
          <a:p>
            <a:r>
              <a:rPr lang="es-CO" dirty="0"/>
              <a:t>Dejad que la oposición se levante, que el fanatismo y la intolerancia vuelvan a empuñar el cetro, que el espíritu de persecución se encienda, y entonces los tibios e hipócritas vacilarán y abandonarán la fe; pero el verdadero cristiano permanecerá firme como una roca, con más fe y esperanza que en días de </a:t>
            </a:r>
            <a:r>
              <a:rPr lang="es-CO" dirty="0" smtClean="0"/>
              <a:t>prosperidad. </a:t>
            </a:r>
            <a:r>
              <a:rPr lang="es-CO" dirty="0" smtClean="0">
                <a:solidFill>
                  <a:srgbClr val="FF0000"/>
                </a:solidFill>
              </a:rPr>
              <a:t>Seguridad </a:t>
            </a:r>
            <a:r>
              <a:rPr lang="es-CO" dirty="0">
                <a:solidFill>
                  <a:srgbClr val="FF0000"/>
                </a:solidFill>
              </a:rPr>
              <a:t>y Paz en el Conflicto de los Siglos, 660 (1911). {EUD92 185.4}</a:t>
            </a:r>
          </a:p>
        </p:txBody>
      </p:sp>
    </p:spTree>
    <p:extLst>
      <p:ext uri="{BB962C8B-B14F-4D97-AF65-F5344CB8AC3E}">
        <p14:creationId xmlns:p14="http://schemas.microsoft.com/office/powerpoint/2010/main" val="26931570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800" y="228600"/>
            <a:ext cx="11760200" cy="6426200"/>
          </a:xfrm>
          <a:solidFill>
            <a:schemeClr val="accent3">
              <a:lumMod val="20000"/>
              <a:lumOff val="80000"/>
            </a:schemeClr>
          </a:solidFill>
          <a:scene3d>
            <a:camera prst="orthographicFront"/>
            <a:lightRig rig="threePt" dir="t"/>
          </a:scene3d>
          <a:sp3d>
            <a:bevelT w="165100" prst="coolSlant"/>
          </a:sp3d>
        </p:spPr>
        <p:txBody>
          <a:bodyPr>
            <a:normAutofit fontScale="92500" lnSpcReduction="20000"/>
          </a:bodyPr>
          <a:lstStyle/>
          <a:p>
            <a:pPr marL="0" indent="0">
              <a:buNone/>
            </a:pPr>
            <a:r>
              <a:rPr lang="es-CO" sz="3500" b="1" dirty="0" smtClean="0"/>
              <a:t>Nuevos </a:t>
            </a:r>
            <a:r>
              <a:rPr lang="es-CO" sz="3500" b="1" dirty="0"/>
              <a:t>conversos tomarán el lugar de los que salgan</a:t>
            </a:r>
          </a:p>
          <a:p>
            <a:r>
              <a:rPr lang="es-CO" dirty="0"/>
              <a:t>En el zarandeo, algunos fueron dejados al lado del camino. Los descuidados e indiferentes que no se unieron con quienes apreciaban la victoria y la salvación lo bastante para perseverar en anhelarlas orando angustiosamente por ellas, no las obtuvieron, y quedaron rezagados en las tinieblas, y sus sitios fueron ocupados en seguida por otros, que se unían a las filas de quienes habían aceptado la </a:t>
            </a:r>
            <a:r>
              <a:rPr lang="es-CO" dirty="0" smtClean="0"/>
              <a:t>verdad. </a:t>
            </a:r>
            <a:r>
              <a:rPr lang="es-CO" dirty="0" smtClean="0">
                <a:solidFill>
                  <a:srgbClr val="FF0000"/>
                </a:solidFill>
              </a:rPr>
              <a:t>Primeros </a:t>
            </a:r>
            <a:r>
              <a:rPr lang="es-CO" dirty="0">
                <a:solidFill>
                  <a:srgbClr val="FF0000"/>
                </a:solidFill>
              </a:rPr>
              <a:t>Escritos, 271 (1858). {EUD92 186.1}</a:t>
            </a:r>
          </a:p>
          <a:p>
            <a:r>
              <a:rPr lang="es-CO" dirty="0"/>
              <a:t>Las filas raleadas serán llenadas por aquellos a quienes Cristo representó como viniendo a la undécima hora. Hay muchos con quienes el Espíritu de Dios está contendiendo. El tiempo de los juicios destructores de Dios es el tiempo de la misericordia para aquellos que [hasta el momento] no han tenido oportunidad de aprender qué es la verdad. El Señor los mira con ternura. Su corazón misericordioso se conmueve, su mano todavía se extiende para salvar, mientras la puerta se cierra para aquellos que no quisieron entrar. Será admitido un gran número de los que en los últimos días oirán la verdad por primera </a:t>
            </a:r>
            <a:r>
              <a:rPr lang="es-CO" dirty="0" smtClean="0"/>
              <a:t>vez. </a:t>
            </a:r>
            <a:r>
              <a:rPr lang="es-CO" dirty="0" smtClean="0">
                <a:solidFill>
                  <a:srgbClr val="FF0000"/>
                </a:solidFill>
              </a:rPr>
              <a:t>Carta </a:t>
            </a:r>
            <a:r>
              <a:rPr lang="es-CO" dirty="0">
                <a:solidFill>
                  <a:srgbClr val="FF0000"/>
                </a:solidFill>
              </a:rPr>
              <a:t>103, 1903. {EUD92 186.2}</a:t>
            </a:r>
          </a:p>
          <a:p>
            <a:r>
              <a:rPr lang="es-CO" dirty="0"/>
              <a:t>Estandarte tras estandarte quedaba arrastrando en el polvo, mientras que una compañía tras otra del ejército del Señor se unía al enemigo, y tribu tras tribu de las filas del enemigo se unía con el pueblo de Dios observador de los </a:t>
            </a:r>
            <a:r>
              <a:rPr lang="es-CO" dirty="0" smtClean="0"/>
              <a:t>mandamientos. </a:t>
            </a:r>
            <a:r>
              <a:rPr lang="es-CO" dirty="0" smtClean="0">
                <a:solidFill>
                  <a:srgbClr val="FF0000"/>
                </a:solidFill>
              </a:rPr>
              <a:t>Joyas </a:t>
            </a:r>
            <a:r>
              <a:rPr lang="es-CO" dirty="0">
                <a:solidFill>
                  <a:srgbClr val="FF0000"/>
                </a:solidFill>
              </a:rPr>
              <a:t>de los Testimonios 3:224 (1904). {EUD92 186.3}</a:t>
            </a:r>
          </a:p>
        </p:txBody>
      </p:sp>
    </p:spTree>
    <p:extLst>
      <p:ext uri="{BB962C8B-B14F-4D97-AF65-F5344CB8AC3E}">
        <p14:creationId xmlns:p14="http://schemas.microsoft.com/office/powerpoint/2010/main" val="435159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65100" y="292100"/>
            <a:ext cx="11836400" cy="6350000"/>
          </a:xfrm>
          <a:solidFill>
            <a:schemeClr val="bg2"/>
          </a:solidFill>
          <a:scene3d>
            <a:camera prst="orthographicFront"/>
            <a:lightRig rig="threePt" dir="t"/>
          </a:scene3d>
          <a:sp3d>
            <a:bevelT prst="angle"/>
          </a:sp3d>
        </p:spPr>
        <p:txBody>
          <a:bodyPr>
            <a:normAutofit fontScale="92500" lnSpcReduction="10000"/>
          </a:bodyPr>
          <a:lstStyle/>
          <a:p>
            <a:r>
              <a:rPr lang="es-CO" b="1" dirty="0"/>
              <a:t>En la iglesia ocurrirán divisiones</a:t>
            </a:r>
            <a:r>
              <a:rPr lang="es-CO" dirty="0"/>
              <a:t>. Se formarán dos grupos. </a:t>
            </a:r>
            <a:r>
              <a:rPr lang="es-CO" u="sng" dirty="0"/>
              <a:t>El trigo y la cizaña crecerán juntos hasta el momento de la </a:t>
            </a:r>
            <a:r>
              <a:rPr lang="es-CO" u="sng" dirty="0" smtClean="0"/>
              <a:t>cosecha</a:t>
            </a:r>
            <a:r>
              <a:rPr lang="es-CO" dirty="0" smtClean="0"/>
              <a:t>. </a:t>
            </a:r>
            <a:r>
              <a:rPr lang="es-CO" dirty="0" smtClean="0">
                <a:solidFill>
                  <a:srgbClr val="FF0000"/>
                </a:solidFill>
              </a:rPr>
              <a:t>Mensajes </a:t>
            </a:r>
            <a:r>
              <a:rPr lang="es-CO" dirty="0">
                <a:solidFill>
                  <a:srgbClr val="FF0000"/>
                </a:solidFill>
              </a:rPr>
              <a:t>Selectos </a:t>
            </a:r>
            <a:r>
              <a:rPr lang="es-CO" dirty="0" smtClean="0">
                <a:solidFill>
                  <a:srgbClr val="FF0000"/>
                </a:solidFill>
              </a:rPr>
              <a:t>t 2:130 </a:t>
            </a:r>
            <a:r>
              <a:rPr lang="es-CO" dirty="0">
                <a:solidFill>
                  <a:srgbClr val="FF0000"/>
                </a:solidFill>
              </a:rPr>
              <a:t>(1896). {EUD92 176.3}</a:t>
            </a:r>
          </a:p>
          <a:p>
            <a:r>
              <a:rPr lang="es-CO" b="1" dirty="0"/>
              <a:t>Habrá un zarandeo del cedazo</a:t>
            </a:r>
            <a:r>
              <a:rPr lang="es-CO" dirty="0"/>
              <a:t>. A su tiempo la paja debe ser separada del trigo. Debido a que la iniquidad abunda, el amor de muchos se ha enfriado. Es precisamente el tiempo cuando lo genuino será lo más </a:t>
            </a:r>
            <a:r>
              <a:rPr lang="es-CO" dirty="0" smtClean="0"/>
              <a:t>fuerte. </a:t>
            </a:r>
            <a:r>
              <a:rPr lang="es-CO" dirty="0" smtClean="0">
                <a:solidFill>
                  <a:srgbClr val="FF0000"/>
                </a:solidFill>
              </a:rPr>
              <a:t>Carta </a:t>
            </a:r>
            <a:r>
              <a:rPr lang="es-CO" dirty="0">
                <a:solidFill>
                  <a:srgbClr val="FF0000"/>
                </a:solidFill>
              </a:rPr>
              <a:t>46, 1887. {EUD92 177.1}</a:t>
            </a:r>
          </a:p>
          <a:p>
            <a:r>
              <a:rPr lang="es-CO" dirty="0" smtClean="0"/>
              <a:t>La historia de la rebelión de Datán y Abiram se está repitiendo y se repetirá hasta el fin del tiempo. ¿Quiénes estarán del lado del Señor? ¿Quiénes serán engañados y a su vez se convertirán en engañadores? </a:t>
            </a:r>
            <a:r>
              <a:rPr lang="es-CO" dirty="0" smtClean="0">
                <a:solidFill>
                  <a:srgbClr val="FF0000"/>
                </a:solidFill>
              </a:rPr>
              <a:t>Carta 15, 1892. {EUD92 177.2}</a:t>
            </a:r>
          </a:p>
          <a:p>
            <a:r>
              <a:rPr lang="es-CO" b="1" dirty="0" smtClean="0"/>
              <a:t>El </a:t>
            </a:r>
            <a:r>
              <a:rPr lang="es-CO" b="1" dirty="0"/>
              <a:t>Señor viene pronto</a:t>
            </a:r>
            <a:r>
              <a:rPr lang="es-CO" dirty="0"/>
              <a:t>. En cada iglesia debe haber un proceso de purificación y de zarandeo, porque entre nosotros hay hombres impíos que no aman la verdad ni honran a </a:t>
            </a:r>
            <a:r>
              <a:rPr lang="es-CO" dirty="0" smtClean="0"/>
              <a:t>Dios. </a:t>
            </a:r>
            <a:r>
              <a:rPr lang="es-CO" dirty="0" smtClean="0">
                <a:solidFill>
                  <a:srgbClr val="FF0000"/>
                </a:solidFill>
              </a:rPr>
              <a:t>RH</a:t>
            </a:r>
            <a:r>
              <a:rPr lang="es-CO" dirty="0">
                <a:solidFill>
                  <a:srgbClr val="FF0000"/>
                </a:solidFill>
              </a:rPr>
              <a:t>, 19 de marzo de 1895. {EUD92 177.3}</a:t>
            </a:r>
          </a:p>
          <a:p>
            <a:r>
              <a:rPr lang="es-CO" dirty="0"/>
              <a:t>Estamos en el tiempo del zarandeo, en el tiempo en que todo lo que puede ser sacudido será sacudido. El Señor no disculpará a los que conocen la verdad y no obedecen a sus órdenes en palabras y </a:t>
            </a:r>
            <a:r>
              <a:rPr lang="es-CO" dirty="0" smtClean="0"/>
              <a:t>acciones. </a:t>
            </a:r>
            <a:r>
              <a:rPr lang="es-CO" dirty="0" smtClean="0">
                <a:solidFill>
                  <a:srgbClr val="FF0000"/>
                </a:solidFill>
              </a:rPr>
              <a:t>Joyas </a:t>
            </a:r>
            <a:r>
              <a:rPr lang="es-CO" dirty="0">
                <a:solidFill>
                  <a:srgbClr val="FF0000"/>
                </a:solidFill>
              </a:rPr>
              <a:t>de los Testimonios 2:547-548 (1900). {EUD92 177.4</a:t>
            </a:r>
            <a:r>
              <a:rPr lang="es-CO" dirty="0" smtClean="0">
                <a:solidFill>
                  <a:srgbClr val="FF0000"/>
                </a:solidFill>
              </a:rPr>
              <a:t>}</a:t>
            </a:r>
          </a:p>
        </p:txBody>
      </p:sp>
    </p:spTree>
    <p:extLst>
      <p:ext uri="{BB962C8B-B14F-4D97-AF65-F5344CB8AC3E}">
        <p14:creationId xmlns:p14="http://schemas.microsoft.com/office/powerpoint/2010/main" val="4509997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209800" y="88900"/>
            <a:ext cx="7924800" cy="4495132"/>
          </a:xfrm>
          <a:prstGeom prst="rect">
            <a:avLst/>
          </a:prstGeom>
          <a:scene3d>
            <a:camera prst="orthographicFront"/>
            <a:lightRig rig="threePt" dir="t"/>
          </a:scene3d>
          <a:sp3d>
            <a:bevelT w="165100" prst="coolSlant"/>
          </a:sp3d>
        </p:spPr>
      </p:pic>
      <p:sp>
        <p:nvSpPr>
          <p:cNvPr id="6" name="Marcador de contenido 5"/>
          <p:cNvSpPr>
            <a:spLocks noGrp="1"/>
          </p:cNvSpPr>
          <p:nvPr>
            <p:ph idx="1"/>
          </p:nvPr>
        </p:nvSpPr>
        <p:spPr>
          <a:xfrm>
            <a:off x="914400" y="4787900"/>
            <a:ext cx="10515600" cy="2070099"/>
          </a:xfr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Autofit/>
          </a:bodyPr>
          <a:lstStyle/>
          <a:p>
            <a:pPr marL="0" indent="0" algn="ctr">
              <a:buNone/>
            </a:pPr>
            <a:r>
              <a:rPr lang="es-CO" dirty="0" smtClean="0"/>
              <a:t>Querido hermano, Cristo regresa pronto, si quieres ser salvo, consagra tu vida plenamente a Cristo, Y tu nombre será registrado en el Libro de la Vida. </a:t>
            </a:r>
          </a:p>
          <a:p>
            <a:pPr marL="0" indent="0" algn="ctr">
              <a:buNone/>
            </a:pPr>
            <a:r>
              <a:rPr lang="es-CO" dirty="0" smtClean="0"/>
              <a:t>Recuerda que estar registrado en el libro de la iglesia, no es garantía de </a:t>
            </a:r>
            <a:r>
              <a:rPr lang="es-CO" dirty="0" smtClean="0"/>
              <a:t>salvación, debes fijar tu vista es en cristo. </a:t>
            </a:r>
            <a:endParaRPr lang="es-CO" dirty="0"/>
          </a:p>
        </p:txBody>
      </p:sp>
      <p:sp>
        <p:nvSpPr>
          <p:cNvPr id="7" name="Rectángulo 6"/>
          <p:cNvSpPr/>
          <p:nvPr/>
        </p:nvSpPr>
        <p:spPr>
          <a:xfrm>
            <a:off x="2935704" y="3999257"/>
            <a:ext cx="6244391" cy="584775"/>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dirty="0" smtClean="0">
                <a:ln>
                  <a:noFill/>
                </a:ln>
                <a:solidFill>
                  <a:prstClr val="black"/>
                </a:solidFill>
                <a:effectLst/>
                <a:uLnTx/>
                <a:uFillTx/>
                <a:latin typeface="Calibri" panose="020F0502020204030204"/>
                <a:ea typeface="+mn-ea"/>
                <a:cs typeface="+mn-cs"/>
              </a:rPr>
              <a:t>LA PAJA SERÁ SEPARADA DEL TR</a:t>
            </a:r>
            <a:r>
              <a:rPr kumimoji="0" lang="es-CO" sz="2800" b="1" i="0" u="none" strike="noStrike" kern="1200" cap="none" spc="0" normalizeH="0" baseline="0" noProof="0" dirty="0" smtClean="0">
                <a:ln>
                  <a:noFill/>
                </a:ln>
                <a:solidFill>
                  <a:prstClr val="black"/>
                </a:solidFill>
                <a:effectLst/>
                <a:uLnTx/>
                <a:uFillTx/>
                <a:latin typeface="Calibri" panose="020F0502020204030204"/>
                <a:ea typeface="+mn-ea"/>
                <a:cs typeface="+mn-cs"/>
              </a:rPr>
              <a:t>IGO</a:t>
            </a:r>
            <a:endParaRPr kumimoji="0" lang="es-CO"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ángulo 7"/>
          <p:cNvSpPr/>
          <p:nvPr/>
        </p:nvSpPr>
        <p:spPr>
          <a:xfrm>
            <a:off x="6335569" y="1643969"/>
            <a:ext cx="1115113"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000" b="1" i="0" u="none" strike="noStrike" kern="1200" cap="none" spc="0" normalizeH="0" baseline="0" noProof="0" dirty="0">
                <a:ln>
                  <a:noFill/>
                </a:ln>
                <a:solidFill>
                  <a:prstClr val="black"/>
                </a:solidFill>
                <a:effectLst/>
                <a:uLnTx/>
                <a:uFillTx/>
                <a:latin typeface="Calibri" panose="020F0502020204030204"/>
                <a:ea typeface="+mn-ea"/>
                <a:cs typeface="+mn-cs"/>
              </a:rPr>
              <a:t>Tito 1:16</a:t>
            </a:r>
          </a:p>
        </p:txBody>
      </p:sp>
    </p:spTree>
    <p:extLst>
      <p:ext uri="{BB962C8B-B14F-4D97-AF65-F5344CB8AC3E}">
        <p14:creationId xmlns:p14="http://schemas.microsoft.com/office/powerpoint/2010/main" val="11470250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lstStyle/>
          <a:p>
            <a:endParaRPr lang="es-CO"/>
          </a:p>
        </p:txBody>
      </p:sp>
    </p:spTree>
    <p:extLst>
      <p:ext uri="{BB962C8B-B14F-4D97-AF65-F5344CB8AC3E}">
        <p14:creationId xmlns:p14="http://schemas.microsoft.com/office/powerpoint/2010/main" val="71013130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3249</Words>
  <Application>Microsoft Office PowerPoint</Application>
  <PresentationFormat>Panorámica</PresentationFormat>
  <Paragraphs>81</Paragraphs>
  <Slides>21</Slides>
  <Notes>0</Notes>
  <HiddenSlides>0</HiddenSlides>
  <MMClips>0</MMClips>
  <ScaleCrop>false</ScaleCrop>
  <HeadingPairs>
    <vt:vector size="6" baseType="variant">
      <vt:variant>
        <vt:lpstr>Fuentes usadas</vt:lpstr>
      </vt:variant>
      <vt:variant>
        <vt:i4>5</vt:i4>
      </vt:variant>
      <vt:variant>
        <vt:lpstr>Tema</vt:lpstr>
      </vt:variant>
      <vt:variant>
        <vt:i4>9</vt:i4>
      </vt:variant>
      <vt:variant>
        <vt:lpstr>Títulos de diapositiva</vt:lpstr>
      </vt:variant>
      <vt:variant>
        <vt:i4>21</vt:i4>
      </vt:variant>
    </vt:vector>
  </HeadingPairs>
  <TitlesOfParts>
    <vt:vector size="35" baseType="lpstr">
      <vt:lpstr>Algerian</vt:lpstr>
      <vt:lpstr>Arial</vt:lpstr>
      <vt:lpstr>Bell MT</vt:lpstr>
      <vt:lpstr>Calibri</vt:lpstr>
      <vt:lpstr>Calibri Light</vt:lpstr>
      <vt:lpstr>Tema de Office</vt:lpstr>
      <vt:lpstr>1_Tema de Office</vt:lpstr>
      <vt:lpstr>2_Tema de Office</vt:lpstr>
      <vt:lpstr>3_Tema de Office</vt:lpstr>
      <vt:lpstr>4_Tema de Office</vt:lpstr>
      <vt:lpstr>5_Tema de Office</vt:lpstr>
      <vt:lpstr>6_Tema de Office</vt:lpstr>
      <vt:lpstr>7_Tema de Office</vt:lpstr>
      <vt:lpstr>8_Tema de Office</vt:lpstr>
      <vt:lpstr>SER MIEMBRO DE IGLESIA NO GARANTIZA LA SALVACIÓN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 MIEMBRO DE IGLESIA NO GARANTIZA LA SALVACIÓN</dc:title>
  <dc:creator>Usuario de Windows</dc:creator>
  <cp:lastModifiedBy>Usuario de Windows</cp:lastModifiedBy>
  <cp:revision>6</cp:revision>
  <dcterms:created xsi:type="dcterms:W3CDTF">2018-06-06T05:41:33Z</dcterms:created>
  <dcterms:modified xsi:type="dcterms:W3CDTF">2018-06-06T05:57:26Z</dcterms:modified>
</cp:coreProperties>
</file>